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4"/>
  </p:notesMasterIdLst>
  <p:sldIdLst>
    <p:sldId id="256" r:id="rId2"/>
    <p:sldId id="345" r:id="rId3"/>
    <p:sldId id="339" r:id="rId4"/>
    <p:sldId id="369" r:id="rId5"/>
    <p:sldId id="360" r:id="rId6"/>
    <p:sldId id="371" r:id="rId7"/>
    <p:sldId id="372" r:id="rId8"/>
    <p:sldId id="376" r:id="rId9"/>
    <p:sldId id="375" r:id="rId10"/>
    <p:sldId id="327" r:id="rId11"/>
    <p:sldId id="341" r:id="rId12"/>
    <p:sldId id="342" r:id="rId13"/>
    <p:sldId id="346" r:id="rId14"/>
    <p:sldId id="363" r:id="rId15"/>
    <p:sldId id="373" r:id="rId16"/>
    <p:sldId id="374" r:id="rId17"/>
    <p:sldId id="365" r:id="rId18"/>
    <p:sldId id="358" r:id="rId19"/>
    <p:sldId id="359" r:id="rId20"/>
    <p:sldId id="367" r:id="rId21"/>
    <p:sldId id="354" r:id="rId22"/>
    <p:sldId id="366" r:id="rId23"/>
    <p:sldId id="338" r:id="rId24"/>
    <p:sldId id="336" r:id="rId25"/>
    <p:sldId id="334" r:id="rId26"/>
    <p:sldId id="335" r:id="rId27"/>
    <p:sldId id="344" r:id="rId28"/>
    <p:sldId id="343" r:id="rId29"/>
    <p:sldId id="352" r:id="rId30"/>
    <p:sldId id="364" r:id="rId31"/>
    <p:sldId id="356" r:id="rId32"/>
    <p:sldId id="357"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60"/>
    <p:restoredTop sz="85501"/>
  </p:normalViewPr>
  <p:slideViewPr>
    <p:cSldViewPr snapToGrid="0">
      <p:cViewPr>
        <p:scale>
          <a:sx n="79" d="100"/>
          <a:sy n="79" d="100"/>
        </p:scale>
        <p:origin x="1392" y="840"/>
      </p:cViewPr>
      <p:guideLst/>
    </p:cSldViewPr>
  </p:slideViewPr>
  <p:outlineViewPr>
    <p:cViewPr>
      <p:scale>
        <a:sx n="33" d="100"/>
        <a:sy n="33" d="100"/>
      </p:scale>
      <p:origin x="0" y="0"/>
    </p:cViewPr>
  </p:outlineViewPr>
  <p:notesTextViewPr>
    <p:cViewPr>
      <p:scale>
        <a:sx n="120" d="100"/>
        <a:sy n="12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30.png>
</file>

<file path=ppt/media/image36.png>
</file>

<file path=ppt/media/image51.png>
</file>

<file path=ppt/media/image66.png>
</file>

<file path=ppt/media/image70.png>
</file>

<file path=ppt/media/image71.png>
</file>

<file path=ppt/media/image7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2024/10/29</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1645207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11085016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28184035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3388386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27603906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5</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856918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7604790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2024/10/29</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2024/10/29</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2024/10/29</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2024/10/29</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12.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15.xml.rels><?xml version="1.0" encoding="UTF-8" standalone="yes"?>
<Relationships xmlns="http://schemas.openxmlformats.org/package/2006/relationships"><Relationship Id="rId8" Type="http://schemas.openxmlformats.org/officeDocument/2006/relationships/image" Target="../media/image46.emf"/><Relationship Id="rId3" Type="http://schemas.openxmlformats.org/officeDocument/2006/relationships/image" Target="../media/image41.emf"/><Relationship Id="rId7" Type="http://schemas.openxmlformats.org/officeDocument/2006/relationships/image" Target="../media/image45.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44.emf"/><Relationship Id="rId5" Type="http://schemas.openxmlformats.org/officeDocument/2006/relationships/image" Target="../media/image43.emf"/><Relationship Id="rId4" Type="http://schemas.openxmlformats.org/officeDocument/2006/relationships/image" Target="../media/image42.emf"/><Relationship Id="rId9" Type="http://schemas.openxmlformats.org/officeDocument/2006/relationships/image" Target="../media/image47.emf"/></Relationships>
</file>

<file path=ppt/slides/_rels/slide16.xml.rels><?xml version="1.0" encoding="UTF-8" standalone="yes"?>
<Relationships xmlns="http://schemas.openxmlformats.org/package/2006/relationships"><Relationship Id="rId8" Type="http://schemas.openxmlformats.org/officeDocument/2006/relationships/image" Target="../media/image53.emf"/><Relationship Id="rId3" Type="http://schemas.openxmlformats.org/officeDocument/2006/relationships/image" Target="../media/image48.emf"/><Relationship Id="rId7" Type="http://schemas.openxmlformats.org/officeDocument/2006/relationships/image" Target="../media/image52.emf"/><Relationship Id="rId12" Type="http://schemas.openxmlformats.org/officeDocument/2006/relationships/image" Target="../media/image57.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51.png"/><Relationship Id="rId11" Type="http://schemas.openxmlformats.org/officeDocument/2006/relationships/image" Target="../media/image56.emf"/><Relationship Id="rId5" Type="http://schemas.openxmlformats.org/officeDocument/2006/relationships/image" Target="../media/image50.emf"/><Relationship Id="rId10" Type="http://schemas.openxmlformats.org/officeDocument/2006/relationships/image" Target="../media/image55.emf"/><Relationship Id="rId4" Type="http://schemas.openxmlformats.org/officeDocument/2006/relationships/image" Target="../media/image49.emf"/><Relationship Id="rId9" Type="http://schemas.openxmlformats.org/officeDocument/2006/relationships/image" Target="../media/image54.emf"/></Relationships>
</file>

<file path=ppt/slides/_rels/slide17.xml.rels><?xml version="1.0" encoding="UTF-8" standalone="yes"?>
<Relationships xmlns="http://schemas.openxmlformats.org/package/2006/relationships"><Relationship Id="rId8" Type="http://schemas.openxmlformats.org/officeDocument/2006/relationships/image" Target="../media/image61.emf"/><Relationship Id="rId3" Type="http://schemas.openxmlformats.org/officeDocument/2006/relationships/image" Target="../media/image48.emf"/><Relationship Id="rId7" Type="http://schemas.openxmlformats.org/officeDocument/2006/relationships/image" Target="../media/image60.emf"/><Relationship Id="rId12" Type="http://schemas.openxmlformats.org/officeDocument/2006/relationships/image" Target="../media/image65.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59.emf"/><Relationship Id="rId11" Type="http://schemas.openxmlformats.org/officeDocument/2006/relationships/image" Target="../media/image64.emf"/><Relationship Id="rId5" Type="http://schemas.openxmlformats.org/officeDocument/2006/relationships/image" Target="../media/image58.emf"/><Relationship Id="rId10" Type="http://schemas.openxmlformats.org/officeDocument/2006/relationships/image" Target="../media/image63.emf"/><Relationship Id="rId4" Type="http://schemas.openxmlformats.org/officeDocument/2006/relationships/image" Target="../media/image50.emf"/><Relationship Id="rId9" Type="http://schemas.openxmlformats.org/officeDocument/2006/relationships/image" Target="../media/image62.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7.emf"/><Relationship Id="rId7" Type="http://schemas.openxmlformats.org/officeDocument/2006/relationships/image" Target="../media/image71.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70.png"/><Relationship Id="rId5" Type="http://schemas.openxmlformats.org/officeDocument/2006/relationships/image" Target="../media/image69.emf"/><Relationship Id="rId4" Type="http://schemas.openxmlformats.org/officeDocument/2006/relationships/image" Target="../media/image68.emf"/></Relationships>
</file>

<file path=ppt/slides/_rels/slide21.xml.rels><?xml version="1.0" encoding="UTF-8" standalone="yes"?>
<Relationships xmlns="http://schemas.openxmlformats.org/package/2006/relationships"><Relationship Id="rId3" Type="http://schemas.openxmlformats.org/officeDocument/2006/relationships/image" Target="../media/image72.emf"/><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75.emf"/><Relationship Id="rId5" Type="http://schemas.openxmlformats.org/officeDocument/2006/relationships/image" Target="../media/image74.emf"/><Relationship Id="rId4" Type="http://schemas.openxmlformats.org/officeDocument/2006/relationships/image" Target="../media/image73.emf"/></Relationships>
</file>

<file path=ppt/slides/_rels/slide22.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76.em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8" Type="http://schemas.openxmlformats.org/officeDocument/2006/relationships/image" Target="../media/image83.emf"/><Relationship Id="rId3" Type="http://schemas.openxmlformats.org/officeDocument/2006/relationships/image" Target="../media/image78.emf"/><Relationship Id="rId7" Type="http://schemas.openxmlformats.org/officeDocument/2006/relationships/image" Target="../media/image82.emf"/><Relationship Id="rId2" Type="http://schemas.openxmlformats.org/officeDocument/2006/relationships/image" Target="../media/image77.png"/><Relationship Id="rId1" Type="http://schemas.openxmlformats.org/officeDocument/2006/relationships/slideLayout" Target="../slideLayouts/slideLayout3.xml"/><Relationship Id="rId6" Type="http://schemas.openxmlformats.org/officeDocument/2006/relationships/image" Target="../media/image81.emf"/><Relationship Id="rId5" Type="http://schemas.openxmlformats.org/officeDocument/2006/relationships/image" Target="../media/image80.emf"/><Relationship Id="rId10" Type="http://schemas.openxmlformats.org/officeDocument/2006/relationships/image" Target="../media/image85.emf"/><Relationship Id="rId4" Type="http://schemas.openxmlformats.org/officeDocument/2006/relationships/image" Target="../media/image79.emf"/><Relationship Id="rId9" Type="http://schemas.openxmlformats.org/officeDocument/2006/relationships/image" Target="../media/image84.emf"/></Relationships>
</file>

<file path=ppt/slides/_rels/slide29.xml.rels><?xml version="1.0" encoding="UTF-8" standalone="yes"?>
<Relationships xmlns="http://schemas.openxmlformats.org/package/2006/relationships"><Relationship Id="rId3" Type="http://schemas.openxmlformats.org/officeDocument/2006/relationships/image" Target="../media/image86.emf"/><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89.emf"/><Relationship Id="rId5" Type="http://schemas.openxmlformats.org/officeDocument/2006/relationships/image" Target="../media/image88.emf"/><Relationship Id="rId4" Type="http://schemas.openxmlformats.org/officeDocument/2006/relationships/image" Target="../media/image87.emf"/></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87.emf"/><Relationship Id="rId7" Type="http://schemas.openxmlformats.org/officeDocument/2006/relationships/image" Target="../media/image91.emf"/><Relationship Id="rId2" Type="http://schemas.openxmlformats.org/officeDocument/2006/relationships/notesSlide" Target="../notesSlides/notesSlide25.xml"/><Relationship Id="rId1" Type="http://schemas.openxmlformats.org/officeDocument/2006/relationships/slideLayout" Target="../slideLayouts/slideLayout3.xml"/><Relationship Id="rId6" Type="http://schemas.openxmlformats.org/officeDocument/2006/relationships/image" Target="../media/image90.emf"/><Relationship Id="rId5" Type="http://schemas.openxmlformats.org/officeDocument/2006/relationships/image" Target="../media/image89.emf"/><Relationship Id="rId4" Type="http://schemas.openxmlformats.org/officeDocument/2006/relationships/image" Target="../media/image88.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9" Type="http://schemas.openxmlformats.org/officeDocument/2006/relationships/image" Target="../media/image11.emf"/></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ブラックホールを回る</a:t>
            </a:r>
            <a:br>
              <a:rPr lang="en-US" altLang="ja-JP" sz="4400" dirty="0"/>
            </a:br>
            <a:r>
              <a:rPr lang="ja-JP" altLang="en-US" sz="4400"/>
              <a:t>薄い降着円盤の作る像</a:t>
            </a:r>
            <a:r>
              <a:rPr lang="en-US" altLang="ja-JP" sz="4400" dirty="0"/>
              <a:t>.</a:t>
            </a:r>
            <a:br>
              <a:rPr lang="en-US" altLang="ja-JP" sz="4400" dirty="0"/>
            </a:br>
            <a:r>
              <a:rPr lang="en-US" altLang="ja-JP" sz="4400" dirty="0">
                <a:solidFill>
                  <a:srgbClr val="FF0000"/>
                </a:solidFill>
              </a:rPr>
              <a:t>details version.</a:t>
            </a:r>
            <a:endParaRPr kumimoji="1" lang="ja-JP" altLang="en-US" sz="4400">
              <a:solidFill>
                <a:srgbClr val="FF0000"/>
              </a:solidFill>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sz="1800" dirty="0">
                <a:solidFill>
                  <a:schemeClr val="bg2">
                    <a:lumMod val="50000"/>
                  </a:schemeClr>
                </a:solidFill>
              </a:rPr>
              <a:t>[1]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en-US" altLang="ja-JP" dirty="0">
                <a:solidFill>
                  <a:schemeClr val="bg2">
                    <a:lumMod val="50000"/>
                  </a:schemeClr>
                </a:solidFill>
              </a:rPr>
              <a:t>, </a:t>
            </a:r>
          </a:p>
          <a:p>
            <a:pPr marL="0" indent="0" eaLnBrk="0">
              <a:lnSpc>
                <a:spcPct val="150000"/>
              </a:lnSpc>
              <a:spcBef>
                <a:spcPts val="0"/>
              </a:spcBef>
              <a:buNone/>
            </a:pPr>
            <a:r>
              <a:rPr lang="en-US" altLang="ja-JP" sz="1800" i="1" dirty="0">
                <a:solidFill>
                  <a:schemeClr val="bg2">
                    <a:lumMod val="50000"/>
                  </a:schemeClr>
                </a:solidFill>
              </a:rPr>
              <a:t>image of sphere black hole with thin accretion disk</a:t>
            </a:r>
            <a:r>
              <a:rPr lang="en-US" altLang="ja-JP" sz="1800" dirty="0">
                <a:solidFill>
                  <a:schemeClr val="bg2">
                    <a:lumMod val="50000"/>
                  </a:schemeClr>
                </a:solidFill>
              </a:rPr>
              <a:t>,</a:t>
            </a:r>
          </a:p>
          <a:p>
            <a:pPr marL="0" indent="0" eaLnBrk="0">
              <a:lnSpc>
                <a:spcPct val="150000"/>
              </a:lnSpc>
              <a:spcBef>
                <a:spcPts val="0"/>
              </a:spcBef>
              <a:buNone/>
            </a:pPr>
            <a:r>
              <a:rPr lang="en-US" altLang="ja-JP" dirty="0">
                <a:solidFill>
                  <a:schemeClr val="bg2">
                    <a:lumMod val="50000"/>
                  </a:schemeClr>
                </a:solidFill>
              </a:rPr>
              <a:t>(</a:t>
            </a:r>
            <a:r>
              <a:rPr lang="en-US" altLang="ja-JP" dirty="0" err="1">
                <a:solidFill>
                  <a:schemeClr val="bg2">
                    <a:lumMod val="50000"/>
                  </a:schemeClr>
                </a:solidFill>
              </a:rPr>
              <a:t>Observatoire</a:t>
            </a:r>
            <a:r>
              <a:rPr lang="en-US" altLang="ja-JP" dirty="0">
                <a:solidFill>
                  <a:schemeClr val="bg2">
                    <a:lumMod val="50000"/>
                  </a:schemeClr>
                </a:solidFill>
              </a:rPr>
              <a:t> de Paris, 1978)</a:t>
            </a:r>
            <a:endParaRPr lang="en-US" altLang="ja-JP" sz="1800" dirty="0">
              <a:solidFill>
                <a:schemeClr val="bg2">
                  <a:lumMod val="50000"/>
                </a:schemeClr>
              </a:solidFill>
            </a:endParaRP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2742574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ブラックホール付近での</a:t>
            </a:r>
            <a:br>
              <a:rPr lang="en-US" altLang="ja-JP" dirty="0"/>
            </a:br>
            <a:r>
              <a:rPr lang="ja-JP" altLang="en-US"/>
              <a:t>光の軌道</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10</a:t>
            </a:fld>
            <a:r>
              <a:rPr lang="en-US"/>
              <a:t>/n</a:t>
            </a:r>
            <a:endParaRPr lang="en-US" dirty="0"/>
          </a:p>
        </p:txBody>
      </p:sp>
    </p:spTree>
    <p:extLst>
      <p:ext uri="{BB962C8B-B14F-4D97-AF65-F5344CB8AC3E}">
        <p14:creationId xmlns:p14="http://schemas.microsoft.com/office/powerpoint/2010/main" val="2655370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また、光の世界間隔は常にゼロなので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11</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13" name="図 12">
            <a:extLst>
              <a:ext uri="{FF2B5EF4-FFF2-40B4-BE49-F238E27FC236}">
                <a16:creationId xmlns:a16="http://schemas.microsoft.com/office/drawing/2014/main" id="{281314CB-44C6-0D6E-A9D7-0423AFAD5F96}"/>
              </a:ext>
            </a:extLst>
          </p:cNvPr>
          <p:cNvPicPr>
            <a:picLocks noChangeAspect="1"/>
          </p:cNvPicPr>
          <p:nvPr/>
        </p:nvPicPr>
        <p:blipFill>
          <a:blip r:embed="rId7"/>
          <a:stretch>
            <a:fillRect/>
          </a:stretch>
        </p:blipFill>
        <p:spPr>
          <a:xfrm>
            <a:off x="2734991" y="5274906"/>
            <a:ext cx="3674016" cy="549656"/>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距離を</a:t>
            </a:r>
            <a:r>
              <a:rPr lang="en-US" altLang="ja-JP" sz="1800" dirty="0"/>
              <a:t>BH</a:t>
            </a:r>
            <a:r>
              <a:rPr lang="ja-JP" altLang="en-US" sz="1800"/>
              <a:t>の質量でスケーリングして、</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11" name="図 10">
            <a:extLst>
              <a:ext uri="{FF2B5EF4-FFF2-40B4-BE49-F238E27FC236}">
                <a16:creationId xmlns:a16="http://schemas.microsoft.com/office/drawing/2014/main" id="{3E4DB658-FD90-D921-F14F-256944FE3D93}"/>
              </a:ext>
            </a:extLst>
          </p:cNvPr>
          <p:cNvPicPr>
            <a:picLocks noChangeAspect="1"/>
          </p:cNvPicPr>
          <p:nvPr/>
        </p:nvPicPr>
        <p:blipFill>
          <a:blip r:embed="rId6"/>
          <a:stretch>
            <a:fillRect/>
          </a:stretch>
        </p:blipFill>
        <p:spPr>
          <a:xfrm>
            <a:off x="2006221" y="3084062"/>
            <a:ext cx="5131555" cy="3441728"/>
          </a:xfrm>
          <a:prstGeom prst="rect">
            <a:avLst/>
          </a:prstGeom>
        </p:spPr>
      </p:pic>
      <p:pic>
        <p:nvPicPr>
          <p:cNvPr id="13" name="図 12">
            <a:extLst>
              <a:ext uri="{FF2B5EF4-FFF2-40B4-BE49-F238E27FC236}">
                <a16:creationId xmlns:a16="http://schemas.microsoft.com/office/drawing/2014/main" id="{9E9DF71C-16E5-3212-B0A9-C712BA88CB9B}"/>
              </a:ext>
            </a:extLst>
          </p:cNvPr>
          <p:cNvPicPr>
            <a:picLocks noChangeAspect="1"/>
          </p:cNvPicPr>
          <p:nvPr/>
        </p:nvPicPr>
        <p:blipFill>
          <a:blip r:embed="rId7"/>
          <a:stretch>
            <a:fillRect/>
          </a:stretch>
        </p:blipFill>
        <p:spPr>
          <a:xfrm>
            <a:off x="4874629" y="2450787"/>
            <a:ext cx="2180918" cy="555573"/>
          </a:xfrm>
          <a:prstGeom prst="rect">
            <a:avLst/>
          </a:prstGeom>
        </p:spPr>
      </p:pic>
      <p:pic>
        <p:nvPicPr>
          <p:cNvPr id="14" name="図 13">
            <a:extLst>
              <a:ext uri="{FF2B5EF4-FFF2-40B4-BE49-F238E27FC236}">
                <a16:creationId xmlns:a16="http://schemas.microsoft.com/office/drawing/2014/main" id="{47FB9B57-2559-E301-E7A4-ADF78AAA595A}"/>
              </a:ext>
            </a:extLst>
          </p:cNvPr>
          <p:cNvPicPr>
            <a:picLocks noChangeAspect="1"/>
          </p:cNvPicPr>
          <p:nvPr/>
        </p:nvPicPr>
        <p:blipFill>
          <a:blip r:embed="rId8"/>
          <a:stretch>
            <a:fillRect/>
          </a:stretch>
        </p:blipFill>
        <p:spPr>
          <a:xfrm>
            <a:off x="3565029" y="1809697"/>
            <a:ext cx="3315707" cy="555573"/>
          </a:xfrm>
          <a:prstGeom prst="rect">
            <a:avLst/>
          </a:prstGeom>
        </p:spPr>
      </p:pic>
    </p:spTree>
    <p:extLst>
      <p:ext uri="{BB962C8B-B14F-4D97-AF65-F5344CB8AC3E}">
        <p14:creationId xmlns:p14="http://schemas.microsoft.com/office/powerpoint/2010/main" val="4206851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22411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30684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6710078" y="4162234"/>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6710078" y="4831373"/>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6710078" y="5479515"/>
            <a:ext cx="217491" cy="172878"/>
          </a:xfrm>
          <a:prstGeom prst="rect">
            <a:avLst/>
          </a:prstGeom>
        </p:spPr>
      </p:pic>
      <p:pic>
        <p:nvPicPr>
          <p:cNvPr id="21" name="図 20">
            <a:extLst>
              <a:ext uri="{FF2B5EF4-FFF2-40B4-BE49-F238E27FC236}">
                <a16:creationId xmlns:a16="http://schemas.microsoft.com/office/drawing/2014/main" id="{43B6E153-C422-8F12-FDCD-03CF737193A1}"/>
              </a:ext>
            </a:extLst>
          </p:cNvPr>
          <p:cNvPicPr>
            <a:picLocks noChangeAspect="1"/>
          </p:cNvPicPr>
          <p:nvPr/>
        </p:nvPicPr>
        <p:blipFill>
          <a:blip r:embed="rId6"/>
          <a:stretch>
            <a:fillRect/>
          </a:stretch>
        </p:blipFill>
        <p:spPr>
          <a:xfrm>
            <a:off x="2346134" y="3502740"/>
            <a:ext cx="4451729" cy="2985769"/>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BH</a:t>
            </a:r>
            <a:r>
              <a:rPr lang="ja-JP" altLang="en-US" sz="1800"/>
              <a:t>と光の最近接距離を　　、　　　　　とおくと微分方程式は以下のように書き換えられる。</a:t>
            </a:r>
            <a:r>
              <a:rPr lang="en-US" altLang="ja-JP" sz="1800" dirty="0"/>
              <a:t> </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最近接点から　　が大きくなるにつれ　　は小さくなるので</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a:t>/n</a:t>
            </a:r>
            <a:endParaRPr lang="en-US" dirty="0"/>
          </a:p>
        </p:txBody>
      </p:sp>
      <p:pic>
        <p:nvPicPr>
          <p:cNvPr id="11" name="図 10">
            <a:extLst>
              <a:ext uri="{FF2B5EF4-FFF2-40B4-BE49-F238E27FC236}">
                <a16:creationId xmlns:a16="http://schemas.microsoft.com/office/drawing/2014/main" id="{7727D6FB-C00B-5C85-4B96-B855748C2D29}"/>
              </a:ext>
            </a:extLst>
          </p:cNvPr>
          <p:cNvPicPr>
            <a:picLocks noChangeAspect="1"/>
          </p:cNvPicPr>
          <p:nvPr/>
        </p:nvPicPr>
        <p:blipFill>
          <a:blip r:embed="rId3"/>
          <a:stretch>
            <a:fillRect/>
          </a:stretch>
        </p:blipFill>
        <p:spPr>
          <a:xfrm>
            <a:off x="3297736" y="1446280"/>
            <a:ext cx="171450" cy="158750"/>
          </a:xfrm>
          <a:prstGeom prst="rect">
            <a:avLst/>
          </a:prstGeom>
        </p:spPr>
      </p:pic>
      <p:pic>
        <p:nvPicPr>
          <p:cNvPr id="5" name="図 4">
            <a:extLst>
              <a:ext uri="{FF2B5EF4-FFF2-40B4-BE49-F238E27FC236}">
                <a16:creationId xmlns:a16="http://schemas.microsoft.com/office/drawing/2014/main" id="{512748F0-7472-B6DD-6138-46E7AEC17A2F}"/>
              </a:ext>
            </a:extLst>
          </p:cNvPr>
          <p:cNvPicPr>
            <a:picLocks noChangeAspect="1"/>
          </p:cNvPicPr>
          <p:nvPr/>
        </p:nvPicPr>
        <p:blipFill>
          <a:blip r:embed="rId4"/>
          <a:stretch>
            <a:fillRect/>
          </a:stretch>
        </p:blipFill>
        <p:spPr>
          <a:xfrm>
            <a:off x="4035274" y="1235305"/>
            <a:ext cx="695837" cy="565845"/>
          </a:xfrm>
          <a:prstGeom prst="rect">
            <a:avLst/>
          </a:prstGeom>
        </p:spPr>
      </p:pic>
      <p:pic>
        <p:nvPicPr>
          <p:cNvPr id="8" name="図 7">
            <a:extLst>
              <a:ext uri="{FF2B5EF4-FFF2-40B4-BE49-F238E27FC236}">
                <a16:creationId xmlns:a16="http://schemas.microsoft.com/office/drawing/2014/main" id="{F35D1C41-199F-F97F-20C4-B4E47A0D04FB}"/>
              </a:ext>
            </a:extLst>
          </p:cNvPr>
          <p:cNvPicPr>
            <a:picLocks noChangeAspect="1"/>
          </p:cNvPicPr>
          <p:nvPr/>
        </p:nvPicPr>
        <p:blipFill>
          <a:blip r:embed="rId5"/>
          <a:stretch>
            <a:fillRect/>
          </a:stretch>
        </p:blipFill>
        <p:spPr>
          <a:xfrm>
            <a:off x="992334" y="4226218"/>
            <a:ext cx="2614118" cy="903059"/>
          </a:xfrm>
          <a:prstGeom prst="rect">
            <a:avLst/>
          </a:prstGeom>
        </p:spPr>
      </p:pic>
      <p:pic>
        <p:nvPicPr>
          <p:cNvPr id="13" name="図 12">
            <a:extLst>
              <a:ext uri="{FF2B5EF4-FFF2-40B4-BE49-F238E27FC236}">
                <a16:creationId xmlns:a16="http://schemas.microsoft.com/office/drawing/2014/main" id="{17DD79EA-67AC-6C35-AE3F-5EB5E137DDCE}"/>
              </a:ext>
            </a:extLst>
          </p:cNvPr>
          <p:cNvPicPr>
            <a:picLocks noChangeAspect="1"/>
          </p:cNvPicPr>
          <p:nvPr/>
        </p:nvPicPr>
        <p:blipFill>
          <a:blip r:embed="rId6"/>
          <a:stretch>
            <a:fillRect/>
          </a:stretch>
        </p:blipFill>
        <p:spPr>
          <a:xfrm>
            <a:off x="6062892" y="3993878"/>
            <a:ext cx="2730046" cy="1995311"/>
          </a:xfrm>
          <a:prstGeom prst="rect">
            <a:avLst/>
          </a:prstGeom>
        </p:spPr>
      </p:pic>
      <p:pic>
        <p:nvPicPr>
          <p:cNvPr id="14" name="図 13">
            <a:extLst>
              <a:ext uri="{FF2B5EF4-FFF2-40B4-BE49-F238E27FC236}">
                <a16:creationId xmlns:a16="http://schemas.microsoft.com/office/drawing/2014/main" id="{89B2DEDE-EAB2-CE8C-B6BA-605C25BF40B2}"/>
              </a:ext>
            </a:extLst>
          </p:cNvPr>
          <p:cNvPicPr>
            <a:picLocks noChangeAspect="1"/>
          </p:cNvPicPr>
          <p:nvPr/>
        </p:nvPicPr>
        <p:blipFill>
          <a:blip r:embed="rId7"/>
          <a:stretch>
            <a:fillRect/>
          </a:stretch>
        </p:blipFill>
        <p:spPr>
          <a:xfrm>
            <a:off x="992334" y="2336987"/>
            <a:ext cx="7159332" cy="1560206"/>
          </a:xfrm>
          <a:prstGeom prst="rect">
            <a:avLst/>
          </a:prstGeom>
        </p:spPr>
      </p:pic>
      <p:pic>
        <p:nvPicPr>
          <p:cNvPr id="16" name="図 15">
            <a:extLst>
              <a:ext uri="{FF2B5EF4-FFF2-40B4-BE49-F238E27FC236}">
                <a16:creationId xmlns:a16="http://schemas.microsoft.com/office/drawing/2014/main" id="{E00F17BD-E01A-B409-0465-727CBF67128A}"/>
              </a:ext>
            </a:extLst>
          </p:cNvPr>
          <p:cNvPicPr>
            <a:picLocks noChangeAspect="1"/>
          </p:cNvPicPr>
          <p:nvPr/>
        </p:nvPicPr>
        <p:blipFill>
          <a:blip r:embed="rId8"/>
          <a:stretch>
            <a:fillRect/>
          </a:stretch>
        </p:blipFill>
        <p:spPr>
          <a:xfrm>
            <a:off x="2267114" y="5507085"/>
            <a:ext cx="133186" cy="219757"/>
          </a:xfrm>
          <a:prstGeom prst="rect">
            <a:avLst/>
          </a:prstGeom>
        </p:spPr>
      </p:pic>
      <p:pic>
        <p:nvPicPr>
          <p:cNvPr id="19" name="図 18">
            <a:extLst>
              <a:ext uri="{FF2B5EF4-FFF2-40B4-BE49-F238E27FC236}">
                <a16:creationId xmlns:a16="http://schemas.microsoft.com/office/drawing/2014/main" id="{90EB16EF-0DB0-72CF-9BC6-222DA33FA220}"/>
              </a:ext>
            </a:extLst>
          </p:cNvPr>
          <p:cNvPicPr>
            <a:picLocks noChangeAspect="1"/>
          </p:cNvPicPr>
          <p:nvPr/>
        </p:nvPicPr>
        <p:blipFill>
          <a:blip r:embed="rId9"/>
          <a:stretch>
            <a:fillRect/>
          </a:stretch>
        </p:blipFill>
        <p:spPr>
          <a:xfrm>
            <a:off x="4747513" y="5570859"/>
            <a:ext cx="174334" cy="155983"/>
          </a:xfrm>
          <a:prstGeom prst="rect">
            <a:avLst/>
          </a:prstGeom>
        </p:spPr>
      </p:pic>
      <p:pic>
        <p:nvPicPr>
          <p:cNvPr id="20" name="図 19">
            <a:extLst>
              <a:ext uri="{FF2B5EF4-FFF2-40B4-BE49-F238E27FC236}">
                <a16:creationId xmlns:a16="http://schemas.microsoft.com/office/drawing/2014/main" id="{59BB7FD2-E5C4-B08D-0D35-2D4C52FBE4BA}"/>
              </a:ext>
            </a:extLst>
          </p:cNvPr>
          <p:cNvPicPr>
            <a:picLocks noChangeAspect="1"/>
          </p:cNvPicPr>
          <p:nvPr/>
        </p:nvPicPr>
        <p:blipFill>
          <a:blip r:embed="rId10"/>
          <a:stretch>
            <a:fillRect/>
          </a:stretch>
        </p:blipFill>
        <p:spPr>
          <a:xfrm>
            <a:off x="992334" y="5968983"/>
            <a:ext cx="3822900" cy="522463"/>
          </a:xfrm>
          <a:prstGeom prst="rect">
            <a:avLst/>
          </a:prstGeom>
        </p:spPr>
      </p:pic>
    </p:spTree>
    <p:extLst>
      <p:ext uri="{BB962C8B-B14F-4D97-AF65-F5344CB8AC3E}">
        <p14:creationId xmlns:p14="http://schemas.microsoft.com/office/powerpoint/2010/main" val="709548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最近接点から無限遠までの角度</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最近接点から無限遠まで、光の軌道の角度を計算する。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a:t>/n</a:t>
            </a:r>
            <a:endParaRPr lang="en-US" dirty="0"/>
          </a:p>
        </p:txBody>
      </p:sp>
      <p:pic>
        <p:nvPicPr>
          <p:cNvPr id="12" name="図 11">
            <a:extLst>
              <a:ext uri="{FF2B5EF4-FFF2-40B4-BE49-F238E27FC236}">
                <a16:creationId xmlns:a16="http://schemas.microsoft.com/office/drawing/2014/main" id="{B1D97E5A-EA74-8966-977E-1491642F53E6}"/>
              </a:ext>
            </a:extLst>
          </p:cNvPr>
          <p:cNvPicPr>
            <a:picLocks noChangeAspect="1"/>
          </p:cNvPicPr>
          <p:nvPr/>
        </p:nvPicPr>
        <p:blipFill>
          <a:blip r:embed="rId3">
            <a:duotone>
              <a:prstClr val="black"/>
              <a:schemeClr val="bg1">
                <a:lumMod val="75000"/>
                <a:tint val="45000"/>
                <a:satMod val="400000"/>
              </a:schemeClr>
            </a:duotone>
          </a:blip>
          <a:stretch>
            <a:fillRect/>
          </a:stretch>
        </p:blipFill>
        <p:spPr>
          <a:xfrm>
            <a:off x="6889750" y="350441"/>
            <a:ext cx="596900" cy="419100"/>
          </a:xfrm>
          <a:prstGeom prst="rect">
            <a:avLst/>
          </a:prstGeom>
        </p:spPr>
      </p:pic>
      <p:pic>
        <p:nvPicPr>
          <p:cNvPr id="14" name="図 13">
            <a:extLst>
              <a:ext uri="{FF2B5EF4-FFF2-40B4-BE49-F238E27FC236}">
                <a16:creationId xmlns:a16="http://schemas.microsoft.com/office/drawing/2014/main" id="{FA605EAB-0D25-0461-3DB2-E02B2AB9F9F7}"/>
              </a:ext>
            </a:extLst>
          </p:cNvPr>
          <p:cNvPicPr>
            <a:picLocks noChangeAspect="1"/>
          </p:cNvPicPr>
          <p:nvPr/>
        </p:nvPicPr>
        <p:blipFill>
          <a:blip r:embed="rId4"/>
          <a:stretch>
            <a:fillRect/>
          </a:stretch>
        </p:blipFill>
        <p:spPr>
          <a:xfrm>
            <a:off x="6992987" y="1909739"/>
            <a:ext cx="900347" cy="655744"/>
          </a:xfrm>
          <a:prstGeom prst="rect">
            <a:avLst/>
          </a:prstGeom>
        </p:spPr>
      </p:pic>
      <p:pic>
        <p:nvPicPr>
          <p:cNvPr id="15" name="図 14">
            <a:extLst>
              <a:ext uri="{FF2B5EF4-FFF2-40B4-BE49-F238E27FC236}">
                <a16:creationId xmlns:a16="http://schemas.microsoft.com/office/drawing/2014/main" id="{D9573EF2-8128-4F06-F9A7-1151629FB0EB}"/>
              </a:ext>
            </a:extLst>
          </p:cNvPr>
          <p:cNvPicPr>
            <a:picLocks noChangeAspect="1"/>
          </p:cNvPicPr>
          <p:nvPr/>
        </p:nvPicPr>
        <p:blipFill>
          <a:blip r:embed="rId5"/>
          <a:stretch>
            <a:fillRect/>
          </a:stretch>
        </p:blipFill>
        <p:spPr>
          <a:xfrm>
            <a:off x="731887" y="1918181"/>
            <a:ext cx="5911983" cy="2448396"/>
          </a:xfrm>
          <a:prstGeom prst="rect">
            <a:avLst/>
          </a:prstGeom>
        </p:spPr>
      </p:pic>
      <p:pic>
        <p:nvPicPr>
          <p:cNvPr id="17" name="図 16">
            <a:extLst>
              <a:ext uri="{FF2B5EF4-FFF2-40B4-BE49-F238E27FC236}">
                <a16:creationId xmlns:a16="http://schemas.microsoft.com/office/drawing/2014/main" id="{11114AEE-C32F-D814-2F3E-62078A1C0C07}"/>
              </a:ext>
            </a:extLst>
          </p:cNvPr>
          <p:cNvPicPr>
            <a:picLocks noChangeAspect="1"/>
          </p:cNvPicPr>
          <p:nvPr/>
        </p:nvPicPr>
        <p:blipFill>
          <a:blip r:embed="rId6"/>
          <a:stretch>
            <a:fillRect/>
          </a:stretch>
        </p:blipFill>
        <p:spPr>
          <a:xfrm>
            <a:off x="2744973" y="4542349"/>
            <a:ext cx="2578571" cy="569818"/>
          </a:xfrm>
          <a:prstGeom prst="rect">
            <a:avLst/>
          </a:prstGeom>
        </p:spPr>
      </p:pic>
      <p:pic>
        <p:nvPicPr>
          <p:cNvPr id="18" name="図 17">
            <a:extLst>
              <a:ext uri="{FF2B5EF4-FFF2-40B4-BE49-F238E27FC236}">
                <a16:creationId xmlns:a16="http://schemas.microsoft.com/office/drawing/2014/main" id="{B3BC6072-A27D-DD20-AB9B-7C9F3A337F86}"/>
              </a:ext>
            </a:extLst>
          </p:cNvPr>
          <p:cNvPicPr>
            <a:picLocks noChangeAspect="1"/>
          </p:cNvPicPr>
          <p:nvPr/>
        </p:nvPicPr>
        <p:blipFill>
          <a:blip r:embed="rId7"/>
          <a:stretch>
            <a:fillRect/>
          </a:stretch>
        </p:blipFill>
        <p:spPr>
          <a:xfrm>
            <a:off x="1387742" y="5560200"/>
            <a:ext cx="2975716" cy="569818"/>
          </a:xfrm>
          <a:prstGeom prst="rect">
            <a:avLst/>
          </a:prstGeom>
        </p:spPr>
      </p:pic>
      <p:pic>
        <p:nvPicPr>
          <p:cNvPr id="19" name="図 18">
            <a:extLst>
              <a:ext uri="{FF2B5EF4-FFF2-40B4-BE49-F238E27FC236}">
                <a16:creationId xmlns:a16="http://schemas.microsoft.com/office/drawing/2014/main" id="{DC948B02-70C9-7AEE-1A14-0738D46CEB01}"/>
              </a:ext>
            </a:extLst>
          </p:cNvPr>
          <p:cNvPicPr>
            <a:picLocks noChangeAspect="1"/>
          </p:cNvPicPr>
          <p:nvPr/>
        </p:nvPicPr>
        <p:blipFill>
          <a:blip r:embed="rId8"/>
          <a:stretch>
            <a:fillRect/>
          </a:stretch>
        </p:blipFill>
        <p:spPr>
          <a:xfrm>
            <a:off x="4620952" y="5240498"/>
            <a:ext cx="2465779" cy="1238250"/>
          </a:xfrm>
          <a:prstGeom prst="rect">
            <a:avLst/>
          </a:prstGeom>
        </p:spPr>
      </p:pic>
      <p:pic>
        <p:nvPicPr>
          <p:cNvPr id="20" name="図 19">
            <a:extLst>
              <a:ext uri="{FF2B5EF4-FFF2-40B4-BE49-F238E27FC236}">
                <a16:creationId xmlns:a16="http://schemas.microsoft.com/office/drawing/2014/main" id="{863AC0EB-52D9-061C-E224-4B60B79B3E4B}"/>
              </a:ext>
            </a:extLst>
          </p:cNvPr>
          <p:cNvPicPr>
            <a:picLocks noChangeAspect="1"/>
          </p:cNvPicPr>
          <p:nvPr/>
        </p:nvPicPr>
        <p:blipFill>
          <a:blip r:embed="rId9"/>
          <a:stretch>
            <a:fillRect/>
          </a:stretch>
        </p:blipFill>
        <p:spPr>
          <a:xfrm>
            <a:off x="6957733" y="2830507"/>
            <a:ext cx="1708150" cy="539750"/>
          </a:xfrm>
          <a:prstGeom prst="rect">
            <a:avLst/>
          </a:prstGeom>
        </p:spPr>
      </p:pic>
      <p:cxnSp>
        <p:nvCxnSpPr>
          <p:cNvPr id="22" name="直線コネクタ 21">
            <a:extLst>
              <a:ext uri="{FF2B5EF4-FFF2-40B4-BE49-F238E27FC236}">
                <a16:creationId xmlns:a16="http://schemas.microsoft.com/office/drawing/2014/main" id="{BEF5C24C-FED4-F91F-FFD4-19FE0CA8C78F}"/>
              </a:ext>
            </a:extLst>
          </p:cNvPr>
          <p:cNvCxnSpPr>
            <a:cxnSpLocks/>
          </p:cNvCxnSpPr>
          <p:nvPr/>
        </p:nvCxnSpPr>
        <p:spPr>
          <a:xfrm>
            <a:off x="6784263" y="1802069"/>
            <a:ext cx="0" cy="2648848"/>
          </a:xfrm>
          <a:prstGeom prst="line">
            <a:avLst/>
          </a:prstGeom>
        </p:spPr>
        <p:style>
          <a:lnRef idx="1">
            <a:schemeClr val="dk1"/>
          </a:lnRef>
          <a:fillRef idx="0">
            <a:schemeClr val="dk1"/>
          </a:fillRef>
          <a:effectRef idx="0">
            <a:schemeClr val="dk1"/>
          </a:effectRef>
          <a:fontRef idx="minor">
            <a:schemeClr val="tx1"/>
          </a:fontRef>
        </p:style>
      </p:cxnSp>
      <p:cxnSp>
        <p:nvCxnSpPr>
          <p:cNvPr id="32" name="直線コネクタ 31">
            <a:extLst>
              <a:ext uri="{FF2B5EF4-FFF2-40B4-BE49-F238E27FC236}">
                <a16:creationId xmlns:a16="http://schemas.microsoft.com/office/drawing/2014/main" id="{0D878F27-F0EE-01E5-3146-FA88F281629B}"/>
              </a:ext>
            </a:extLst>
          </p:cNvPr>
          <p:cNvCxnSpPr>
            <a:cxnSpLocks/>
          </p:cNvCxnSpPr>
          <p:nvPr/>
        </p:nvCxnSpPr>
        <p:spPr>
          <a:xfrm>
            <a:off x="628650" y="4450917"/>
            <a:ext cx="78867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15041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1/2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光が円軌道を持つ　　　　　　に近い状況　　　　　　　　　で、光は</a:t>
            </a:r>
            <a:endParaRPr lang="en-US" altLang="ja-JP" sz="1800" dirty="0"/>
          </a:p>
          <a:p>
            <a:pPr marL="0" indent="0" eaLnBrk="0">
              <a:lnSpc>
                <a:spcPct val="150000"/>
              </a:lnSpc>
              <a:spcBef>
                <a:spcPts val="0"/>
              </a:spcBef>
              <a:buNone/>
            </a:pPr>
            <a:r>
              <a:rPr lang="en-US" altLang="ja-JP" sz="1800" dirty="0"/>
              <a:t>BH</a:t>
            </a:r>
            <a:r>
              <a:rPr lang="ja-JP" altLang="en-US" sz="1800"/>
              <a:t>を周回すると考えられる。そこで、衝突係数と光が周回する回数　　の関係を導く。</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en-US" altLang="ja-JP" sz="1800" dirty="0"/>
              <a:t>(1)</a:t>
            </a:r>
            <a:r>
              <a:rPr lang="ja-JP" altLang="en-US" sz="1800"/>
              <a:t>　第一種楕円積分のさまざまな解析結果を利用すると、以下が導ける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右図の幾何的な考察から</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　　について解くと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a:t>/n</a:t>
            </a:r>
            <a:endParaRPr lang="en-US" dirty="0"/>
          </a:p>
        </p:txBody>
      </p:sp>
      <p:pic>
        <p:nvPicPr>
          <p:cNvPr id="5" name="図 4">
            <a:extLst>
              <a:ext uri="{FF2B5EF4-FFF2-40B4-BE49-F238E27FC236}">
                <a16:creationId xmlns:a16="http://schemas.microsoft.com/office/drawing/2014/main" id="{63854E2D-67C2-9F8C-17EE-76608289D514}"/>
              </a:ext>
            </a:extLst>
          </p:cNvPr>
          <p:cNvPicPr>
            <a:picLocks noChangeAspect="1"/>
          </p:cNvPicPr>
          <p:nvPr/>
        </p:nvPicPr>
        <p:blipFill>
          <a:blip r:embed="rId3"/>
          <a:stretch>
            <a:fillRect/>
          </a:stretch>
        </p:blipFill>
        <p:spPr>
          <a:xfrm>
            <a:off x="5296916" y="1551614"/>
            <a:ext cx="1557782" cy="247373"/>
          </a:xfrm>
          <a:prstGeom prst="rect">
            <a:avLst/>
          </a:prstGeom>
        </p:spPr>
      </p:pic>
      <p:pic>
        <p:nvPicPr>
          <p:cNvPr id="6" name="図 5">
            <a:extLst>
              <a:ext uri="{FF2B5EF4-FFF2-40B4-BE49-F238E27FC236}">
                <a16:creationId xmlns:a16="http://schemas.microsoft.com/office/drawing/2014/main" id="{A20F1400-9347-763F-C046-432AD80E7290}"/>
              </a:ext>
            </a:extLst>
          </p:cNvPr>
          <p:cNvPicPr>
            <a:picLocks noChangeAspect="1"/>
          </p:cNvPicPr>
          <p:nvPr/>
        </p:nvPicPr>
        <p:blipFill>
          <a:blip r:embed="rId4"/>
          <a:stretch>
            <a:fillRect/>
          </a:stretch>
        </p:blipFill>
        <p:spPr>
          <a:xfrm>
            <a:off x="2785791" y="1593474"/>
            <a:ext cx="879628" cy="182692"/>
          </a:xfrm>
          <a:prstGeom prst="rect">
            <a:avLst/>
          </a:prstGeom>
        </p:spPr>
      </p:pic>
      <p:pic>
        <p:nvPicPr>
          <p:cNvPr id="8" name="図 7">
            <a:extLst>
              <a:ext uri="{FF2B5EF4-FFF2-40B4-BE49-F238E27FC236}">
                <a16:creationId xmlns:a16="http://schemas.microsoft.com/office/drawing/2014/main" id="{20027402-F416-DA5E-0790-B73600669EFB}"/>
              </a:ext>
            </a:extLst>
          </p:cNvPr>
          <p:cNvPicPr>
            <a:picLocks noChangeAspect="1"/>
          </p:cNvPicPr>
          <p:nvPr/>
        </p:nvPicPr>
        <p:blipFill>
          <a:blip r:embed="rId5"/>
          <a:stretch>
            <a:fillRect/>
          </a:stretch>
        </p:blipFill>
        <p:spPr>
          <a:xfrm>
            <a:off x="7901816" y="2043197"/>
            <a:ext cx="152788" cy="129870"/>
          </a:xfrm>
          <a:prstGeom prst="rect">
            <a:avLst/>
          </a:prstGeom>
        </p:spPr>
      </p:pic>
      <p:pic>
        <p:nvPicPr>
          <p:cNvPr id="14" name="図 13">
            <a:extLst>
              <a:ext uri="{FF2B5EF4-FFF2-40B4-BE49-F238E27FC236}">
                <a16:creationId xmlns:a16="http://schemas.microsoft.com/office/drawing/2014/main" id="{000BDB95-6C9F-8E3A-FF9A-AB28EF96A02B}"/>
              </a:ext>
            </a:extLst>
          </p:cNvPr>
          <p:cNvPicPr>
            <a:picLocks noChangeAspect="1"/>
          </p:cNvPicPr>
          <p:nvPr/>
        </p:nvPicPr>
        <p:blipFill>
          <a:blip r:embed="rId6"/>
          <a:stretch>
            <a:fillRect/>
          </a:stretch>
        </p:blipFill>
        <p:spPr>
          <a:xfrm>
            <a:off x="5606364" y="4398534"/>
            <a:ext cx="2908674" cy="2125865"/>
          </a:xfrm>
          <a:prstGeom prst="rect">
            <a:avLst/>
          </a:prstGeom>
        </p:spPr>
      </p:pic>
      <p:pic>
        <p:nvPicPr>
          <p:cNvPr id="16" name="図 15">
            <a:extLst>
              <a:ext uri="{FF2B5EF4-FFF2-40B4-BE49-F238E27FC236}">
                <a16:creationId xmlns:a16="http://schemas.microsoft.com/office/drawing/2014/main" id="{C5F2F24A-C6FC-0094-6F17-D5C8C897B87C}"/>
              </a:ext>
            </a:extLst>
          </p:cNvPr>
          <p:cNvPicPr>
            <a:picLocks noChangeAspect="1"/>
          </p:cNvPicPr>
          <p:nvPr/>
        </p:nvPicPr>
        <p:blipFill>
          <a:blip r:embed="rId7"/>
          <a:stretch>
            <a:fillRect/>
          </a:stretch>
        </p:blipFill>
        <p:spPr>
          <a:xfrm>
            <a:off x="1285355" y="3437480"/>
            <a:ext cx="4686820" cy="975736"/>
          </a:xfrm>
          <a:prstGeom prst="rect">
            <a:avLst/>
          </a:prstGeom>
        </p:spPr>
      </p:pic>
      <p:pic>
        <p:nvPicPr>
          <p:cNvPr id="18" name="図 17">
            <a:extLst>
              <a:ext uri="{FF2B5EF4-FFF2-40B4-BE49-F238E27FC236}">
                <a16:creationId xmlns:a16="http://schemas.microsoft.com/office/drawing/2014/main" id="{252627A7-3729-748F-4FE2-99D15850F4B7}"/>
              </a:ext>
            </a:extLst>
          </p:cNvPr>
          <p:cNvPicPr>
            <a:picLocks noChangeAspect="1"/>
          </p:cNvPicPr>
          <p:nvPr/>
        </p:nvPicPr>
        <p:blipFill>
          <a:blip r:embed="rId8"/>
          <a:stretch>
            <a:fillRect/>
          </a:stretch>
        </p:blipFill>
        <p:spPr>
          <a:xfrm>
            <a:off x="2983672" y="5777626"/>
            <a:ext cx="2392068" cy="287048"/>
          </a:xfrm>
          <a:prstGeom prst="rect">
            <a:avLst/>
          </a:prstGeom>
        </p:spPr>
      </p:pic>
      <p:pic>
        <p:nvPicPr>
          <p:cNvPr id="20" name="図 19">
            <a:extLst>
              <a:ext uri="{FF2B5EF4-FFF2-40B4-BE49-F238E27FC236}">
                <a16:creationId xmlns:a16="http://schemas.microsoft.com/office/drawing/2014/main" id="{B374D655-73D0-42D3-0BF7-2C5964650D92}"/>
              </a:ext>
            </a:extLst>
          </p:cNvPr>
          <p:cNvPicPr>
            <a:picLocks noChangeAspect="1"/>
          </p:cNvPicPr>
          <p:nvPr/>
        </p:nvPicPr>
        <p:blipFill>
          <a:blip r:embed="rId9"/>
          <a:stretch>
            <a:fillRect/>
          </a:stretch>
        </p:blipFill>
        <p:spPr>
          <a:xfrm>
            <a:off x="1285355" y="5160946"/>
            <a:ext cx="1965987" cy="418055"/>
          </a:xfrm>
          <a:prstGeom prst="rect">
            <a:avLst/>
          </a:prstGeom>
        </p:spPr>
      </p:pic>
      <p:pic>
        <p:nvPicPr>
          <p:cNvPr id="23" name="図 22">
            <a:extLst>
              <a:ext uri="{FF2B5EF4-FFF2-40B4-BE49-F238E27FC236}">
                <a16:creationId xmlns:a16="http://schemas.microsoft.com/office/drawing/2014/main" id="{C4DF8BF0-6102-38BB-326E-2C6DEF1A1021}"/>
              </a:ext>
            </a:extLst>
          </p:cNvPr>
          <p:cNvPicPr>
            <a:picLocks noChangeAspect="1"/>
          </p:cNvPicPr>
          <p:nvPr/>
        </p:nvPicPr>
        <p:blipFill>
          <a:blip r:embed="rId10"/>
          <a:stretch>
            <a:fillRect/>
          </a:stretch>
        </p:blipFill>
        <p:spPr>
          <a:xfrm>
            <a:off x="918661" y="5897392"/>
            <a:ext cx="112618" cy="147270"/>
          </a:xfrm>
          <a:prstGeom prst="rect">
            <a:avLst/>
          </a:prstGeom>
        </p:spPr>
      </p:pic>
      <p:pic>
        <p:nvPicPr>
          <p:cNvPr id="24" name="図 23">
            <a:extLst>
              <a:ext uri="{FF2B5EF4-FFF2-40B4-BE49-F238E27FC236}">
                <a16:creationId xmlns:a16="http://schemas.microsoft.com/office/drawing/2014/main" id="{59A85A32-C5CC-F2F5-C01E-C536AAD09436}"/>
              </a:ext>
            </a:extLst>
          </p:cNvPr>
          <p:cNvPicPr>
            <a:picLocks noChangeAspect="1"/>
          </p:cNvPicPr>
          <p:nvPr/>
        </p:nvPicPr>
        <p:blipFill>
          <a:blip r:embed="rId11"/>
          <a:stretch>
            <a:fillRect/>
          </a:stretch>
        </p:blipFill>
        <p:spPr>
          <a:xfrm>
            <a:off x="3908047" y="5299832"/>
            <a:ext cx="951212" cy="181445"/>
          </a:xfrm>
          <a:prstGeom prst="rect">
            <a:avLst/>
          </a:prstGeom>
        </p:spPr>
      </p:pic>
      <p:pic>
        <p:nvPicPr>
          <p:cNvPr id="26" name="図 25">
            <a:extLst>
              <a:ext uri="{FF2B5EF4-FFF2-40B4-BE49-F238E27FC236}">
                <a16:creationId xmlns:a16="http://schemas.microsoft.com/office/drawing/2014/main" id="{F1EA9CDE-6FD9-2026-46BD-96380C162C79}"/>
              </a:ext>
            </a:extLst>
          </p:cNvPr>
          <p:cNvPicPr>
            <a:picLocks noChangeAspect="1"/>
          </p:cNvPicPr>
          <p:nvPr/>
        </p:nvPicPr>
        <p:blipFill>
          <a:blip r:embed="rId12"/>
          <a:stretch>
            <a:fillRect/>
          </a:stretch>
        </p:blipFill>
        <p:spPr>
          <a:xfrm>
            <a:off x="5825217" y="1250758"/>
            <a:ext cx="698500" cy="234950"/>
          </a:xfrm>
          <a:prstGeom prst="rect">
            <a:avLst/>
          </a:prstGeom>
        </p:spPr>
      </p:pic>
    </p:spTree>
    <p:extLst>
      <p:ext uri="{BB962C8B-B14F-4D97-AF65-F5344CB8AC3E}">
        <p14:creationId xmlns:p14="http://schemas.microsoft.com/office/powerpoint/2010/main" val="1357777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2/2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なので、光が</a:t>
            </a:r>
            <a:r>
              <a:rPr lang="en-US" altLang="ja-JP" sz="1800" dirty="0"/>
              <a:t>BH</a:t>
            </a:r>
            <a:r>
              <a:rPr lang="ja-JP" altLang="en-US" sz="1800"/>
              <a:t>を　　周して　　方向に散乱するときの衝突係数　　は</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光が周回する時、衝突係数の　　　　からのズレは以下のようになる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よって、複数回周回する光を観測から見分けることは難しいと予想される。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17</a:t>
            </a:fld>
            <a:r>
              <a:rPr lang="en-US"/>
              <a:t>/n</a:t>
            </a:r>
            <a:endParaRPr lang="en-US" dirty="0"/>
          </a:p>
        </p:txBody>
      </p:sp>
      <p:pic>
        <p:nvPicPr>
          <p:cNvPr id="9" name="図 8">
            <a:extLst>
              <a:ext uri="{FF2B5EF4-FFF2-40B4-BE49-F238E27FC236}">
                <a16:creationId xmlns:a16="http://schemas.microsoft.com/office/drawing/2014/main" id="{E4E352EE-EDF2-18FE-53B7-E91FFE28FFC3}"/>
              </a:ext>
            </a:extLst>
          </p:cNvPr>
          <p:cNvPicPr>
            <a:picLocks noChangeAspect="1"/>
          </p:cNvPicPr>
          <p:nvPr/>
        </p:nvPicPr>
        <p:blipFill>
          <a:blip r:embed="rId3"/>
          <a:stretch>
            <a:fillRect/>
          </a:stretch>
        </p:blipFill>
        <p:spPr>
          <a:xfrm>
            <a:off x="824096" y="1398156"/>
            <a:ext cx="1557782" cy="247373"/>
          </a:xfrm>
          <a:prstGeom prst="rect">
            <a:avLst/>
          </a:prstGeom>
        </p:spPr>
      </p:pic>
      <p:pic>
        <p:nvPicPr>
          <p:cNvPr id="12" name="図 11">
            <a:extLst>
              <a:ext uri="{FF2B5EF4-FFF2-40B4-BE49-F238E27FC236}">
                <a16:creationId xmlns:a16="http://schemas.microsoft.com/office/drawing/2014/main" id="{6D9C7C69-B35F-5756-62EB-D921B4DADE10}"/>
              </a:ext>
            </a:extLst>
          </p:cNvPr>
          <p:cNvPicPr>
            <a:picLocks noChangeAspect="1"/>
          </p:cNvPicPr>
          <p:nvPr/>
        </p:nvPicPr>
        <p:blipFill>
          <a:blip r:embed="rId4"/>
          <a:stretch>
            <a:fillRect/>
          </a:stretch>
        </p:blipFill>
        <p:spPr>
          <a:xfrm>
            <a:off x="2843345" y="2276765"/>
            <a:ext cx="152788" cy="129870"/>
          </a:xfrm>
          <a:prstGeom prst="rect">
            <a:avLst/>
          </a:prstGeom>
        </p:spPr>
      </p:pic>
      <p:pic>
        <p:nvPicPr>
          <p:cNvPr id="13" name="図 12">
            <a:extLst>
              <a:ext uri="{FF2B5EF4-FFF2-40B4-BE49-F238E27FC236}">
                <a16:creationId xmlns:a16="http://schemas.microsoft.com/office/drawing/2014/main" id="{B1862303-72C8-FDAE-07B5-78A8BB10A6D3}"/>
              </a:ext>
            </a:extLst>
          </p:cNvPr>
          <p:cNvPicPr>
            <a:picLocks noChangeAspect="1"/>
          </p:cNvPicPr>
          <p:nvPr/>
        </p:nvPicPr>
        <p:blipFill>
          <a:blip r:embed="rId5"/>
          <a:stretch>
            <a:fillRect/>
          </a:stretch>
        </p:blipFill>
        <p:spPr>
          <a:xfrm>
            <a:off x="4000115" y="2276765"/>
            <a:ext cx="158176" cy="180773"/>
          </a:xfrm>
          <a:prstGeom prst="rect">
            <a:avLst/>
          </a:prstGeom>
        </p:spPr>
      </p:pic>
      <p:pic>
        <p:nvPicPr>
          <p:cNvPr id="19" name="図 18">
            <a:extLst>
              <a:ext uri="{FF2B5EF4-FFF2-40B4-BE49-F238E27FC236}">
                <a16:creationId xmlns:a16="http://schemas.microsoft.com/office/drawing/2014/main" id="{C804F4F4-CBF0-0D2E-5DB8-05BFE5B597F5}"/>
              </a:ext>
            </a:extLst>
          </p:cNvPr>
          <p:cNvPicPr>
            <a:picLocks noChangeAspect="1"/>
          </p:cNvPicPr>
          <p:nvPr/>
        </p:nvPicPr>
        <p:blipFill>
          <a:blip r:embed="rId6"/>
          <a:stretch>
            <a:fillRect/>
          </a:stretch>
        </p:blipFill>
        <p:spPr>
          <a:xfrm>
            <a:off x="7637148" y="2234515"/>
            <a:ext cx="225447" cy="232719"/>
          </a:xfrm>
          <a:prstGeom prst="rect">
            <a:avLst/>
          </a:prstGeom>
        </p:spPr>
      </p:pic>
      <p:pic>
        <p:nvPicPr>
          <p:cNvPr id="21" name="図 20">
            <a:extLst>
              <a:ext uri="{FF2B5EF4-FFF2-40B4-BE49-F238E27FC236}">
                <a16:creationId xmlns:a16="http://schemas.microsoft.com/office/drawing/2014/main" id="{713EF38A-2A65-FF2F-8F3E-844D1FFD8857}"/>
              </a:ext>
            </a:extLst>
          </p:cNvPr>
          <p:cNvPicPr>
            <a:picLocks noChangeAspect="1"/>
          </p:cNvPicPr>
          <p:nvPr/>
        </p:nvPicPr>
        <p:blipFill>
          <a:blip r:embed="rId7"/>
          <a:stretch>
            <a:fillRect/>
          </a:stretch>
        </p:blipFill>
        <p:spPr>
          <a:xfrm>
            <a:off x="3373980" y="1258975"/>
            <a:ext cx="2139950" cy="552450"/>
          </a:xfrm>
          <a:prstGeom prst="rect">
            <a:avLst/>
          </a:prstGeom>
        </p:spPr>
      </p:pic>
      <p:pic>
        <p:nvPicPr>
          <p:cNvPr id="22" name="図 21">
            <a:extLst>
              <a:ext uri="{FF2B5EF4-FFF2-40B4-BE49-F238E27FC236}">
                <a16:creationId xmlns:a16="http://schemas.microsoft.com/office/drawing/2014/main" id="{A5B5A7EC-6434-9733-5E4B-FAE8969332F0}"/>
              </a:ext>
            </a:extLst>
          </p:cNvPr>
          <p:cNvPicPr>
            <a:picLocks noChangeAspect="1"/>
          </p:cNvPicPr>
          <p:nvPr/>
        </p:nvPicPr>
        <p:blipFill>
          <a:blip r:embed="rId8"/>
          <a:stretch>
            <a:fillRect/>
          </a:stretch>
        </p:blipFill>
        <p:spPr>
          <a:xfrm>
            <a:off x="2621642" y="2753486"/>
            <a:ext cx="3900714" cy="778811"/>
          </a:xfrm>
          <a:prstGeom prst="rect">
            <a:avLst/>
          </a:prstGeom>
        </p:spPr>
      </p:pic>
      <p:cxnSp>
        <p:nvCxnSpPr>
          <p:cNvPr id="24" name="直線コネクタ 23">
            <a:extLst>
              <a:ext uri="{FF2B5EF4-FFF2-40B4-BE49-F238E27FC236}">
                <a16:creationId xmlns:a16="http://schemas.microsoft.com/office/drawing/2014/main" id="{FFF00226-DCE4-DADF-8F5E-5372B8F91617}"/>
              </a:ext>
            </a:extLst>
          </p:cNvPr>
          <p:cNvCxnSpPr>
            <a:cxnSpLocks/>
          </p:cNvCxnSpPr>
          <p:nvPr/>
        </p:nvCxnSpPr>
        <p:spPr>
          <a:xfrm>
            <a:off x="4115427" y="3641486"/>
            <a:ext cx="1943485" cy="0"/>
          </a:xfrm>
          <a:prstGeom prst="line">
            <a:avLst/>
          </a:prstGeom>
        </p:spPr>
        <p:style>
          <a:lnRef idx="3">
            <a:schemeClr val="accent2"/>
          </a:lnRef>
          <a:fillRef idx="0">
            <a:schemeClr val="accent2"/>
          </a:fillRef>
          <a:effectRef idx="2">
            <a:schemeClr val="accent2"/>
          </a:effectRef>
          <a:fontRef idx="minor">
            <a:schemeClr val="tx1"/>
          </a:fontRef>
        </p:style>
      </p:cxnSp>
      <p:pic>
        <p:nvPicPr>
          <p:cNvPr id="27" name="図 26">
            <a:extLst>
              <a:ext uri="{FF2B5EF4-FFF2-40B4-BE49-F238E27FC236}">
                <a16:creationId xmlns:a16="http://schemas.microsoft.com/office/drawing/2014/main" id="{456222E6-323B-8A1C-AC4A-6ED5D0C10BD8}"/>
              </a:ext>
            </a:extLst>
          </p:cNvPr>
          <p:cNvPicPr>
            <a:picLocks noChangeAspect="1"/>
          </p:cNvPicPr>
          <p:nvPr/>
        </p:nvPicPr>
        <p:blipFill>
          <a:blip r:embed="rId9"/>
          <a:stretch>
            <a:fillRect/>
          </a:stretch>
        </p:blipFill>
        <p:spPr>
          <a:xfrm>
            <a:off x="4683670" y="3757322"/>
            <a:ext cx="788445" cy="205440"/>
          </a:xfrm>
          <a:prstGeom prst="rect">
            <a:avLst/>
          </a:prstGeom>
        </p:spPr>
      </p:pic>
      <p:pic>
        <p:nvPicPr>
          <p:cNvPr id="28" name="図 27">
            <a:extLst>
              <a:ext uri="{FF2B5EF4-FFF2-40B4-BE49-F238E27FC236}">
                <a16:creationId xmlns:a16="http://schemas.microsoft.com/office/drawing/2014/main" id="{E6642466-458D-3E46-1C4D-9C069F61CAFF}"/>
              </a:ext>
            </a:extLst>
          </p:cNvPr>
          <p:cNvPicPr>
            <a:picLocks noChangeAspect="1"/>
          </p:cNvPicPr>
          <p:nvPr/>
        </p:nvPicPr>
        <p:blipFill>
          <a:blip r:embed="rId10"/>
          <a:stretch>
            <a:fillRect/>
          </a:stretch>
        </p:blipFill>
        <p:spPr>
          <a:xfrm rot="5400000">
            <a:off x="4969942" y="3610011"/>
            <a:ext cx="158750" cy="57150"/>
          </a:xfrm>
          <a:prstGeom prst="rect">
            <a:avLst/>
          </a:prstGeom>
        </p:spPr>
      </p:pic>
      <p:pic>
        <p:nvPicPr>
          <p:cNvPr id="29" name="図 28">
            <a:extLst>
              <a:ext uri="{FF2B5EF4-FFF2-40B4-BE49-F238E27FC236}">
                <a16:creationId xmlns:a16="http://schemas.microsoft.com/office/drawing/2014/main" id="{2B8534E9-F247-85FD-5867-190102ABDDFC}"/>
              </a:ext>
            </a:extLst>
          </p:cNvPr>
          <p:cNvPicPr>
            <a:picLocks noChangeAspect="1"/>
          </p:cNvPicPr>
          <p:nvPr/>
        </p:nvPicPr>
        <p:blipFill>
          <a:blip r:embed="rId11"/>
          <a:stretch>
            <a:fillRect/>
          </a:stretch>
        </p:blipFill>
        <p:spPr>
          <a:xfrm>
            <a:off x="3831266" y="4260840"/>
            <a:ext cx="654050" cy="234950"/>
          </a:xfrm>
          <a:prstGeom prst="rect">
            <a:avLst/>
          </a:prstGeom>
        </p:spPr>
      </p:pic>
      <p:pic>
        <p:nvPicPr>
          <p:cNvPr id="30" name="図 29">
            <a:extLst>
              <a:ext uri="{FF2B5EF4-FFF2-40B4-BE49-F238E27FC236}">
                <a16:creationId xmlns:a16="http://schemas.microsoft.com/office/drawing/2014/main" id="{1FA91EF1-90E0-A702-C0AA-B4C7771242DC}"/>
              </a:ext>
            </a:extLst>
          </p:cNvPr>
          <p:cNvPicPr>
            <a:picLocks noChangeAspect="1"/>
          </p:cNvPicPr>
          <p:nvPr/>
        </p:nvPicPr>
        <p:blipFill>
          <a:blip r:embed="rId12"/>
          <a:stretch>
            <a:fillRect/>
          </a:stretch>
        </p:blipFill>
        <p:spPr>
          <a:xfrm>
            <a:off x="2621642" y="4710156"/>
            <a:ext cx="2365920" cy="966362"/>
          </a:xfrm>
          <a:prstGeom prst="rect">
            <a:avLst/>
          </a:prstGeom>
        </p:spPr>
      </p:pic>
    </p:spTree>
    <p:extLst>
      <p:ext uri="{BB962C8B-B14F-4D97-AF65-F5344CB8AC3E}">
        <p14:creationId xmlns:p14="http://schemas.microsoft.com/office/powerpoint/2010/main" val="2697931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18</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コンテンツ プレースホルダー 15">
            <a:extLst>
              <a:ext uri="{FF2B5EF4-FFF2-40B4-BE49-F238E27FC236}">
                <a16:creationId xmlns:a16="http://schemas.microsoft.com/office/drawing/2014/main" id="{4B161C85-3E7D-A985-EA17-B5D1AFEACCEB}"/>
              </a:ext>
            </a:extLst>
          </p:cNvPr>
          <p:cNvPicPr>
            <a:picLocks noGrp="1" noChangeAspect="1"/>
          </p:cNvPicPr>
          <p:nvPr>
            <p:ph idx="1"/>
          </p:nvPr>
        </p:nvPicPr>
        <p:blipFill>
          <a:blip r:embed="rId3"/>
          <a:stretch>
            <a:fillRect/>
          </a:stretch>
        </p:blipFill>
        <p:spPr>
          <a:xfrm>
            <a:off x="-1277269" y="-195943"/>
            <a:ext cx="11698537" cy="8126257"/>
          </a:xfrm>
        </p:spPr>
      </p:pic>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a:t>/n</a:t>
            </a:r>
            <a:endParaRPr lang="en-US" dirty="0"/>
          </a:p>
        </p:txBody>
      </p:sp>
    </p:spTree>
    <p:extLst>
      <p:ext uri="{BB962C8B-B14F-4D97-AF65-F5344CB8AC3E}">
        <p14:creationId xmlns:p14="http://schemas.microsoft.com/office/powerpoint/2010/main" val="3605599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によって、天の川銀河の中心に位置する超大質量天体の影の画像が公開された。</a:t>
            </a:r>
            <a:endParaRPr lang="en-US" altLang="ja-JP" sz="1800" dirty="0"/>
          </a:p>
          <a:p>
            <a:pPr marL="0" indent="0">
              <a:lnSpc>
                <a:spcPct val="150000"/>
              </a:lnSpc>
              <a:buNone/>
            </a:pPr>
            <a:endParaRPr lang="ja-JP" altLang="en-US" sz="1800"/>
          </a:p>
          <a:p>
            <a:pPr marL="0" indent="0">
              <a:lnSpc>
                <a:spcPct val="150000"/>
              </a:lnSpc>
              <a:buNone/>
            </a:pPr>
            <a:r>
              <a:rPr lang="ja-JP" altLang="en-US" sz="1800"/>
              <a:t>このような観測結果や研究に興味があったため、関連のある論文をレビューすることにした。</a:t>
            </a:r>
            <a:endParaRPr lang="en-US" altLang="ja-JP" sz="1800" dirty="0"/>
          </a:p>
          <a:p>
            <a:pPr marL="0" indent="0">
              <a:lnSpc>
                <a:spcPct val="150000"/>
              </a:lnSpc>
              <a:buNone/>
            </a:pPr>
            <a:r>
              <a:rPr lang="ja-JP" altLang="en-US" sz="1800"/>
              <a:t>論文では、時空を大きく歪ませる</a:t>
            </a:r>
            <a:r>
              <a:rPr lang="en-US" altLang="ja-JP" sz="1800" dirty="0"/>
              <a:t>BH</a:t>
            </a:r>
            <a:r>
              <a:rPr lang="ja-JP" altLang="en-US" sz="1800"/>
              <a:t>の周りに発光している薄い円盤を設定し、その観測結果を予測している。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6226032"/>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847936"/>
            <a:ext cx="3130344" cy="1758525"/>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円盤のある点を通る軌道の散乱角</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球面三角法の予余弦定理</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a:t>/n</a:t>
            </a:r>
            <a:endParaRPr lang="en-US" dirty="0"/>
          </a:p>
        </p:txBody>
      </p:sp>
      <p:pic>
        <p:nvPicPr>
          <p:cNvPr id="5" name="図 4">
            <a:extLst>
              <a:ext uri="{FF2B5EF4-FFF2-40B4-BE49-F238E27FC236}">
                <a16:creationId xmlns:a16="http://schemas.microsoft.com/office/drawing/2014/main" id="{C46D41FD-3747-EBA5-D95A-D1AAEC40CACD}"/>
              </a:ext>
            </a:extLst>
          </p:cNvPr>
          <p:cNvPicPr>
            <a:picLocks noChangeAspect="1"/>
          </p:cNvPicPr>
          <p:nvPr/>
        </p:nvPicPr>
        <p:blipFill>
          <a:blip r:embed="rId3"/>
          <a:stretch>
            <a:fillRect/>
          </a:stretch>
        </p:blipFill>
        <p:spPr>
          <a:xfrm>
            <a:off x="3503766" y="1403868"/>
            <a:ext cx="3982884" cy="224599"/>
          </a:xfrm>
          <a:prstGeom prst="rect">
            <a:avLst/>
          </a:prstGeom>
        </p:spPr>
      </p:pic>
      <p:pic>
        <p:nvPicPr>
          <p:cNvPr id="8" name="図 7">
            <a:extLst>
              <a:ext uri="{FF2B5EF4-FFF2-40B4-BE49-F238E27FC236}">
                <a16:creationId xmlns:a16="http://schemas.microsoft.com/office/drawing/2014/main" id="{39F64B9B-3CA6-588E-05A6-5746858AD30B}"/>
              </a:ext>
            </a:extLst>
          </p:cNvPr>
          <p:cNvPicPr>
            <a:picLocks noChangeAspect="1"/>
          </p:cNvPicPr>
          <p:nvPr/>
        </p:nvPicPr>
        <p:blipFill>
          <a:blip r:embed="rId4"/>
          <a:stretch>
            <a:fillRect/>
          </a:stretch>
        </p:blipFill>
        <p:spPr>
          <a:xfrm>
            <a:off x="1061884" y="5613584"/>
            <a:ext cx="6424766" cy="741114"/>
          </a:xfrm>
          <a:prstGeom prst="rect">
            <a:avLst/>
          </a:prstGeom>
        </p:spPr>
      </p:pic>
      <p:pic>
        <p:nvPicPr>
          <p:cNvPr id="9" name="図 8">
            <a:extLst>
              <a:ext uri="{FF2B5EF4-FFF2-40B4-BE49-F238E27FC236}">
                <a16:creationId xmlns:a16="http://schemas.microsoft.com/office/drawing/2014/main" id="{A345C1DC-0BEC-502C-E98F-E505D4EF8CCD}"/>
              </a:ext>
            </a:extLst>
          </p:cNvPr>
          <p:cNvPicPr>
            <a:picLocks noChangeAspect="1"/>
          </p:cNvPicPr>
          <p:nvPr/>
        </p:nvPicPr>
        <p:blipFill>
          <a:blip r:embed="rId5"/>
          <a:stretch>
            <a:fillRect/>
          </a:stretch>
        </p:blipFill>
        <p:spPr>
          <a:xfrm>
            <a:off x="1061884" y="3996378"/>
            <a:ext cx="5465051" cy="741114"/>
          </a:xfrm>
          <a:prstGeom prst="rect">
            <a:avLst/>
          </a:prstGeom>
        </p:spPr>
      </p:pic>
      <p:pic>
        <p:nvPicPr>
          <p:cNvPr id="14" name="図 13">
            <a:extLst>
              <a:ext uri="{FF2B5EF4-FFF2-40B4-BE49-F238E27FC236}">
                <a16:creationId xmlns:a16="http://schemas.microsoft.com/office/drawing/2014/main" id="{CE3DE3E4-9BC7-829F-C5C4-0CD40870BF26}"/>
              </a:ext>
            </a:extLst>
          </p:cNvPr>
          <p:cNvPicPr>
            <a:picLocks noChangeAspect="1"/>
          </p:cNvPicPr>
          <p:nvPr/>
        </p:nvPicPr>
        <p:blipFill>
          <a:blip r:embed="rId6"/>
          <a:stretch>
            <a:fillRect/>
          </a:stretch>
        </p:blipFill>
        <p:spPr>
          <a:xfrm>
            <a:off x="3073969" y="1466618"/>
            <a:ext cx="7772400" cy="5399009"/>
          </a:xfrm>
          <a:prstGeom prst="rect">
            <a:avLst/>
          </a:prstGeom>
        </p:spPr>
      </p:pic>
      <p:pic>
        <p:nvPicPr>
          <p:cNvPr id="16" name="図 15">
            <a:extLst>
              <a:ext uri="{FF2B5EF4-FFF2-40B4-BE49-F238E27FC236}">
                <a16:creationId xmlns:a16="http://schemas.microsoft.com/office/drawing/2014/main" id="{3DD434EA-082A-0801-7F4D-43585EE7B52B}"/>
              </a:ext>
            </a:extLst>
          </p:cNvPr>
          <p:cNvPicPr>
            <a:picLocks noChangeAspect="1"/>
          </p:cNvPicPr>
          <p:nvPr/>
        </p:nvPicPr>
        <p:blipFill>
          <a:blip r:embed="rId7"/>
          <a:stretch>
            <a:fillRect/>
          </a:stretch>
        </p:blipFill>
        <p:spPr>
          <a:xfrm>
            <a:off x="194872" y="-816206"/>
            <a:ext cx="7772400" cy="5399009"/>
          </a:xfrm>
          <a:prstGeom prst="rect">
            <a:avLst/>
          </a:prstGeom>
        </p:spPr>
      </p:pic>
    </p:spTree>
    <p:extLst>
      <p:ext uri="{BB962C8B-B14F-4D97-AF65-F5344CB8AC3E}">
        <p14:creationId xmlns:p14="http://schemas.microsoft.com/office/powerpoint/2010/main" val="19416471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積分の計算</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240477" y="1857059"/>
            <a:ext cx="6741896" cy="3602933"/>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8156" y="1990570"/>
            <a:ext cx="1534160" cy="286686"/>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2997692"/>
            <a:ext cx="1828801" cy="283120"/>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199331" y="4037415"/>
            <a:ext cx="1127062" cy="203497"/>
          </a:xfrm>
          <a:prstGeom prst="rect">
            <a:avLst/>
          </a:prstGeom>
        </p:spPr>
      </p:pic>
    </p:spTree>
    <p:extLst>
      <p:ext uri="{BB962C8B-B14F-4D97-AF65-F5344CB8AC3E}">
        <p14:creationId xmlns:p14="http://schemas.microsoft.com/office/powerpoint/2010/main" val="36268754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643802"/>
            <a:ext cx="1928571" cy="306254"/>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1956252" y="2492596"/>
            <a:ext cx="5231494" cy="3438998"/>
          </a:xfrm>
        </p:spPr>
      </p:pic>
    </p:spTree>
    <p:extLst>
      <p:ext uri="{BB962C8B-B14F-4D97-AF65-F5344CB8AC3E}">
        <p14:creationId xmlns:p14="http://schemas.microsoft.com/office/powerpoint/2010/main" val="571473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24</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25</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CD29D082-A541-5C9D-469B-03F27E2D1370}"/>
              </a:ext>
            </a:extLst>
          </p:cNvPr>
          <p:cNvPicPr>
            <a:picLocks noChangeAspect="1"/>
          </p:cNvPicPr>
          <p:nvPr/>
        </p:nvPicPr>
        <p:blipFill>
          <a:blip r:embed="rId2"/>
          <a:stretch>
            <a:fillRect/>
          </a:stretch>
        </p:blipFill>
        <p:spPr>
          <a:xfrm>
            <a:off x="0" y="381000"/>
            <a:ext cx="9144000" cy="6096000"/>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6" name="図 5">
            <a:extLst>
              <a:ext uri="{FF2B5EF4-FFF2-40B4-BE49-F238E27FC236}">
                <a16:creationId xmlns:a16="http://schemas.microsoft.com/office/drawing/2014/main" id="{901BA1E6-F73D-D006-86E3-0ECC1A23F6A8}"/>
              </a:ext>
            </a:extLst>
          </p:cNvPr>
          <p:cNvPicPr>
            <a:picLocks noChangeAspect="1"/>
          </p:cNvPicPr>
          <p:nvPr/>
        </p:nvPicPr>
        <p:blipFill>
          <a:blip r:embed="rId6"/>
          <a:stretch>
            <a:fillRect/>
          </a:stretch>
        </p:blipFill>
        <p:spPr>
          <a:xfrm>
            <a:off x="2755412" y="3530321"/>
            <a:ext cx="2039367" cy="552451"/>
          </a:xfrm>
          <a:prstGeom prst="rect">
            <a:avLst/>
          </a:prstGeom>
        </p:spPr>
      </p:pic>
      <p:pic>
        <p:nvPicPr>
          <p:cNvPr id="7" name="図 6">
            <a:extLst>
              <a:ext uri="{FF2B5EF4-FFF2-40B4-BE49-F238E27FC236}">
                <a16:creationId xmlns:a16="http://schemas.microsoft.com/office/drawing/2014/main" id="{F2C6AD02-5A99-80A0-7502-0EB1BEB15229}"/>
              </a:ext>
            </a:extLst>
          </p:cNvPr>
          <p:cNvPicPr>
            <a:picLocks noChangeAspect="1"/>
          </p:cNvPicPr>
          <p:nvPr/>
        </p:nvPicPr>
        <p:blipFill>
          <a:blip r:embed="rId7"/>
          <a:stretch>
            <a:fillRect/>
          </a:stretch>
        </p:blipFill>
        <p:spPr>
          <a:xfrm>
            <a:off x="479849" y="141675"/>
            <a:ext cx="393729" cy="239325"/>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8"/>
          <a:stretch>
            <a:fillRect/>
          </a:stretch>
        </p:blipFill>
        <p:spPr>
          <a:xfrm>
            <a:off x="6907787" y="3887808"/>
            <a:ext cx="996950" cy="476250"/>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9"/>
          <a:stretch>
            <a:fillRect/>
          </a:stretch>
        </p:blipFill>
        <p:spPr>
          <a:xfrm>
            <a:off x="6907787" y="2575279"/>
            <a:ext cx="996950" cy="476250"/>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10"/>
          <a:stretch>
            <a:fillRect/>
          </a:stretch>
        </p:blipFill>
        <p:spPr>
          <a:xfrm>
            <a:off x="6907787" y="1142904"/>
            <a:ext cx="996952" cy="476251"/>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660613"/>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3943349" cy="5248800"/>
          </a:xfrm>
        </p:spPr>
        <p:txBody>
          <a:bodyPr numCol="1">
            <a:normAutofit lnSpcReduction="10000"/>
          </a:bodyPr>
          <a:lstStyle/>
          <a:p>
            <a:pPr>
              <a:lnSpc>
                <a:spcPct val="150000"/>
              </a:lnSpc>
            </a:pPr>
            <a:r>
              <a:rPr lang="ja-JP" altLang="en-US" sz="1800"/>
              <a:t>光の軌道を考えるための準備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sz="1500" dirty="0">
              <a:solidFill>
                <a:schemeClr val="bg2">
                  <a:lumMod val="50000"/>
                </a:schemeClr>
              </a:solidFill>
            </a:endParaRPr>
          </a:p>
          <a:p>
            <a:pPr lvl="1">
              <a:lnSpc>
                <a:spcPct val="150000"/>
              </a:lnSpc>
            </a:pPr>
            <a:endParaRPr lang="en-US" altLang="ja-JP" dirty="0"/>
          </a:p>
          <a:p>
            <a:pPr>
              <a:lnSpc>
                <a:spcPct val="150000"/>
              </a:lnSpc>
            </a:pPr>
            <a:r>
              <a:rPr lang="en-US" altLang="ja-JP" sz="1800" dirty="0"/>
              <a:t>BH</a:t>
            </a:r>
            <a:r>
              <a:rPr lang="ja-JP" altLang="en-US" sz="1800"/>
              <a:t>付近での光の軌道</a:t>
            </a:r>
            <a:endParaRPr lang="en-US" altLang="ja-JP" sz="1800" dirty="0"/>
          </a:p>
          <a:p>
            <a:pPr lvl="1">
              <a:lnSpc>
                <a:spcPct val="150000"/>
              </a:lnSpc>
            </a:pPr>
            <a:r>
              <a:rPr lang="ja-JP" altLang="en-US" sz="1500">
                <a:solidFill>
                  <a:schemeClr val="bg2">
                    <a:lumMod val="50000"/>
                  </a:schemeClr>
                </a:solidFill>
              </a:rPr>
              <a:t>微分方程式の導出</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衝突係数と散乱角</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付近を周回する光</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を周回して観測者に届く光</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dirty="0"/>
              <a:t>/n</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055524"/>
            <a:ext cx="3415553" cy="4028602"/>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ja-JP" altLang="en-US" sz="1800"/>
              <a:t>↓</a:t>
            </a:r>
            <a:endParaRPr lang="en-US" altLang="ja-JP" sz="1800" dirty="0"/>
          </a:p>
          <a:p>
            <a:pPr marL="0" indent="0" algn="ctr" eaLnBrk="0">
              <a:lnSpc>
                <a:spcPct val="150000"/>
              </a:lnSpc>
              <a:spcBef>
                <a:spcPts val="0"/>
              </a:spcBef>
              <a:buNone/>
            </a:pPr>
            <a:r>
              <a:rPr lang="ja-JP" altLang="en-US" sz="1800">
                <a:solidFill>
                  <a:schemeClr val="accent1"/>
                </a:solidFill>
              </a:rPr>
              <a:t>光の軌道計算</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a:t>
            </a:r>
            <a:endParaRPr lang="en-US" altLang="ja-JP" sz="1500" dirty="0"/>
          </a:p>
          <a:p>
            <a:pPr marL="0" indent="0" algn="ctr" eaLnBrk="0">
              <a:lnSpc>
                <a:spcPct val="150000"/>
              </a:lnSpc>
              <a:spcBef>
                <a:spcPts val="0"/>
              </a:spcBef>
              <a:buNone/>
            </a:pPr>
            <a:r>
              <a:rPr lang="ja-JP" altLang="en-US" sz="1500"/>
              <a:t>表す式を導出し、解析する。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降着円盤から放たれて観測者に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届く光の特定</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07949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30</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31</a:t>
            </a:fld>
            <a:r>
              <a:rPr lang="en-US"/>
              <a:t>/n</a:t>
            </a:r>
            <a:endParaRPr lang="en-US" dirty="0"/>
          </a:p>
        </p:txBody>
      </p:sp>
      <p:sp>
        <p:nvSpPr>
          <p:cNvPr id="3" name="円/楕円 2">
            <a:extLst>
              <a:ext uri="{FF2B5EF4-FFF2-40B4-BE49-F238E27FC236}">
                <a16:creationId xmlns:a16="http://schemas.microsoft.com/office/drawing/2014/main" id="{B2799C05-C591-6081-D839-ABA462CD43FF}"/>
              </a:ext>
            </a:extLst>
          </p:cNvPr>
          <p:cNvSpPr/>
          <p:nvPr/>
        </p:nvSpPr>
        <p:spPr>
          <a:xfrm>
            <a:off x="4302000" y="3159000"/>
            <a:ext cx="540000" cy="54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cxnSp>
        <p:nvCxnSpPr>
          <p:cNvPr id="11" name="直線コネクタ 10">
            <a:extLst>
              <a:ext uri="{FF2B5EF4-FFF2-40B4-BE49-F238E27FC236}">
                <a16:creationId xmlns:a16="http://schemas.microsoft.com/office/drawing/2014/main" id="{7EC04736-292C-A2F1-7785-243158DE479F}"/>
              </a:ext>
            </a:extLst>
          </p:cNvPr>
          <p:cNvCxnSpPr/>
          <p:nvPr/>
        </p:nvCxnSpPr>
        <p:spPr>
          <a:xfrm>
            <a:off x="1527717" y="3429000"/>
            <a:ext cx="6088566" cy="0"/>
          </a:xfrm>
          <a:prstGeom prst="line">
            <a:avLst/>
          </a:prstGeom>
        </p:spPr>
        <p:style>
          <a:lnRef idx="1">
            <a:schemeClr val="dk1"/>
          </a:lnRef>
          <a:fillRef idx="0">
            <a:schemeClr val="dk1"/>
          </a:fillRef>
          <a:effectRef idx="0">
            <a:schemeClr val="dk1"/>
          </a:effectRef>
          <a:fontRef idx="minor">
            <a:schemeClr val="tx1"/>
          </a:fontRef>
        </p:style>
      </p:cxnSp>
      <p:sp>
        <p:nvSpPr>
          <p:cNvPr id="13" name="円/楕円 12">
            <a:extLst>
              <a:ext uri="{FF2B5EF4-FFF2-40B4-BE49-F238E27FC236}">
                <a16:creationId xmlns:a16="http://schemas.microsoft.com/office/drawing/2014/main" id="{CAD48E68-BF36-DC0B-B1F1-96D6A4DC8B61}"/>
              </a:ext>
            </a:extLst>
          </p:cNvPr>
          <p:cNvSpPr/>
          <p:nvPr/>
        </p:nvSpPr>
        <p:spPr>
          <a:xfrm>
            <a:off x="2896859"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a:extLst>
              <a:ext uri="{FF2B5EF4-FFF2-40B4-BE49-F238E27FC236}">
                <a16:creationId xmlns:a16="http://schemas.microsoft.com/office/drawing/2014/main" id="{5783A9DA-E902-6684-D00F-4F8E360E49B5}"/>
              </a:ext>
            </a:extLst>
          </p:cNvPr>
          <p:cNvSpPr/>
          <p:nvPr/>
        </p:nvSpPr>
        <p:spPr>
          <a:xfrm>
            <a:off x="6217343"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3F483634-EE03-17BF-4FC7-70827804D3AE}"/>
              </a:ext>
            </a:extLst>
          </p:cNvPr>
          <p:cNvCxnSpPr>
            <a:cxnSpLocks/>
          </p:cNvCxnSpPr>
          <p:nvPr/>
        </p:nvCxnSpPr>
        <p:spPr>
          <a:xfrm flipV="1">
            <a:off x="6261718" y="1123933"/>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18" name="円弧 17">
            <a:extLst>
              <a:ext uri="{FF2B5EF4-FFF2-40B4-BE49-F238E27FC236}">
                <a16:creationId xmlns:a16="http://schemas.microsoft.com/office/drawing/2014/main" id="{EF967A5F-AD7C-AD23-0420-24930A284529}"/>
              </a:ext>
            </a:extLst>
          </p:cNvPr>
          <p:cNvSpPr/>
          <p:nvPr/>
        </p:nvSpPr>
        <p:spPr>
          <a:xfrm rot="14637648">
            <a:off x="2991889" y="1695185"/>
            <a:ext cx="3623858" cy="3743215"/>
          </a:xfrm>
          <a:prstGeom prst="arc">
            <a:avLst>
              <a:gd name="adj1" fmla="val 16197600"/>
              <a:gd name="adj2" fmla="val 0"/>
            </a:avLst>
          </a:prstGeom>
          <a:noFill/>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23" name="直線コネクタ 22">
            <a:extLst>
              <a:ext uri="{FF2B5EF4-FFF2-40B4-BE49-F238E27FC236}">
                <a16:creationId xmlns:a16="http://schemas.microsoft.com/office/drawing/2014/main" id="{EB3EE16F-8632-926A-18EB-931C1A878061}"/>
              </a:ext>
            </a:extLst>
          </p:cNvPr>
          <p:cNvCxnSpPr>
            <a:cxnSpLocks/>
          </p:cNvCxnSpPr>
          <p:nvPr/>
        </p:nvCxnSpPr>
        <p:spPr>
          <a:xfrm flipV="1">
            <a:off x="4002868" y="-362176"/>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cxnSp>
        <p:nvCxnSpPr>
          <p:cNvPr id="24" name="直線コネクタ 23">
            <a:extLst>
              <a:ext uri="{FF2B5EF4-FFF2-40B4-BE49-F238E27FC236}">
                <a16:creationId xmlns:a16="http://schemas.microsoft.com/office/drawing/2014/main" id="{4EDF1AEA-D231-D523-191F-FC2BAAD6942E}"/>
              </a:ext>
            </a:extLst>
          </p:cNvPr>
          <p:cNvCxnSpPr>
            <a:cxnSpLocks/>
          </p:cNvCxnSpPr>
          <p:nvPr/>
        </p:nvCxnSpPr>
        <p:spPr>
          <a:xfrm>
            <a:off x="3111086" y="4363984"/>
            <a:ext cx="2087079" cy="397419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888360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E2A68704-BD0A-BFF1-7BEB-6B2477388683}"/>
              </a:ext>
            </a:extLst>
          </p:cNvPr>
          <p:cNvSpPr>
            <a:spLocks noGrp="1"/>
          </p:cNvSpPr>
          <p:nvPr>
            <p:ph type="sldNum" sz="quarter" idx="12"/>
          </p:nvPr>
        </p:nvSpPr>
        <p:spPr/>
        <p:txBody>
          <a:bodyPr/>
          <a:lstStyle/>
          <a:p>
            <a:fld id="{48F63A3B-78C7-47BE-AE5E-E10140E04643}" type="slidenum">
              <a:rPr lang="en-US" smtClean="0"/>
              <a:pPr/>
              <a:t>32</a:t>
            </a:fld>
            <a:r>
              <a:rPr lang="en-US"/>
              <a:t>/n</a:t>
            </a:r>
            <a:endParaRPr lang="en-US" dirty="0"/>
          </a:p>
        </p:txBody>
      </p:sp>
      <p:grpSp>
        <p:nvGrpSpPr>
          <p:cNvPr id="7" name="グループ化 6">
            <a:extLst>
              <a:ext uri="{FF2B5EF4-FFF2-40B4-BE49-F238E27FC236}">
                <a16:creationId xmlns:a16="http://schemas.microsoft.com/office/drawing/2014/main" id="{C2C7F497-FC05-0656-F395-6FADD99FA80E}"/>
              </a:ext>
            </a:extLst>
          </p:cNvPr>
          <p:cNvGrpSpPr/>
          <p:nvPr/>
        </p:nvGrpSpPr>
        <p:grpSpPr>
          <a:xfrm>
            <a:off x="1192921" y="3017490"/>
            <a:ext cx="4545106" cy="1102458"/>
            <a:chOff x="1192921" y="3017490"/>
            <a:chExt cx="4545106" cy="1102458"/>
          </a:xfrm>
        </p:grpSpPr>
        <p:sp>
          <p:nvSpPr>
            <p:cNvPr id="5" name="円/楕円 4">
              <a:extLst>
                <a:ext uri="{FF2B5EF4-FFF2-40B4-BE49-F238E27FC236}">
                  <a16:creationId xmlns:a16="http://schemas.microsoft.com/office/drawing/2014/main" id="{8F3AACDE-2CBE-1436-CE5E-2A0E027F1D00}"/>
                </a:ext>
              </a:extLst>
            </p:cNvPr>
            <p:cNvSpPr/>
            <p:nvPr/>
          </p:nvSpPr>
          <p:spPr>
            <a:xfrm rot="19200000">
              <a:off x="2067377" y="3399948"/>
              <a:ext cx="3600000" cy="720000"/>
            </a:xfrm>
            <a:prstGeom prst="ellipse">
              <a:avLst/>
            </a:prstGeom>
            <a:noFill/>
            <a:ln w="9525"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kumimoji="1" lang="ja-JP" altLang="en-US"/>
            </a:p>
          </p:txBody>
        </p:sp>
        <p:sp>
          <p:nvSpPr>
            <p:cNvPr id="6" name="正方形/長方形 5">
              <a:extLst>
                <a:ext uri="{FF2B5EF4-FFF2-40B4-BE49-F238E27FC236}">
                  <a16:creationId xmlns:a16="http://schemas.microsoft.com/office/drawing/2014/main" id="{1E803A9C-C91C-9371-42D4-C658CF50DBE6}"/>
                </a:ext>
              </a:extLst>
            </p:cNvPr>
            <p:cNvSpPr/>
            <p:nvPr/>
          </p:nvSpPr>
          <p:spPr>
            <a:xfrm rot="19200000">
              <a:off x="1192921" y="3017490"/>
              <a:ext cx="4545106" cy="92784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425446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光の軌道を考えるための準備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a:t>「</a:t>
            </a:r>
            <a:r>
              <a:rPr lang="en-US" altLang="ja-JP" dirty="0"/>
              <a:t>BH</a:t>
            </a:r>
            <a:r>
              <a:rPr lang="ja-JP" altLang="en-US"/>
              <a:t>」は「ブラックホール」を意味する。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4</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5</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の赤道面にのみ注目する。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平坦な時空の計量（ミンコフスキー計量）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で確かに波動方程式と一致している。</a:t>
            </a: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3"/>
          <a:stretch>
            <a:fillRect/>
          </a:stretch>
        </p:blipFill>
        <p:spPr>
          <a:xfrm>
            <a:off x="1486877" y="2640346"/>
            <a:ext cx="2494280" cy="609865"/>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4"/>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5"/>
          <a:stretch>
            <a:fillRect/>
          </a:stretch>
        </p:blipFill>
        <p:spPr>
          <a:xfrm>
            <a:off x="4362450" y="2871783"/>
            <a:ext cx="209550" cy="127000"/>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6"/>
          <a:stretch>
            <a:fillRect/>
          </a:stretch>
        </p:blipFill>
        <p:spPr>
          <a:xfrm>
            <a:off x="6310086" y="5945510"/>
            <a:ext cx="593510" cy="195509"/>
          </a:xfrm>
          <a:prstGeom prst="rect">
            <a:avLst/>
          </a:prstGeom>
        </p:spPr>
      </p:pic>
      <p:pic>
        <p:nvPicPr>
          <p:cNvPr id="5" name="図 4">
            <a:extLst>
              <a:ext uri="{FF2B5EF4-FFF2-40B4-BE49-F238E27FC236}">
                <a16:creationId xmlns:a16="http://schemas.microsoft.com/office/drawing/2014/main" id="{596DB959-7B9A-0628-4324-537B319553BB}"/>
              </a:ext>
            </a:extLst>
          </p:cNvPr>
          <p:cNvPicPr>
            <a:picLocks noChangeAspect="1"/>
          </p:cNvPicPr>
          <p:nvPr/>
        </p:nvPicPr>
        <p:blipFill>
          <a:blip r:embed="rId7"/>
          <a:stretch>
            <a:fillRect/>
          </a:stretch>
        </p:blipFill>
        <p:spPr>
          <a:xfrm>
            <a:off x="4953293" y="2788270"/>
            <a:ext cx="2057400" cy="279963"/>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8"/>
          <a:stretch>
            <a:fillRect/>
          </a:stretch>
        </p:blipFill>
        <p:spPr>
          <a:xfrm>
            <a:off x="3121989" y="5760057"/>
            <a:ext cx="2480922" cy="540953"/>
          </a:xfrm>
          <a:prstGeom prst="rect">
            <a:avLst/>
          </a:prstGeom>
        </p:spPr>
      </p:pic>
      <p:pic>
        <p:nvPicPr>
          <p:cNvPr id="8" name="図 7">
            <a:extLst>
              <a:ext uri="{FF2B5EF4-FFF2-40B4-BE49-F238E27FC236}">
                <a16:creationId xmlns:a16="http://schemas.microsoft.com/office/drawing/2014/main" id="{0DE7F44A-A2A7-655F-EDE8-0428FD9034C5}"/>
              </a:ext>
            </a:extLst>
          </p:cNvPr>
          <p:cNvPicPr>
            <a:picLocks noChangeAspect="1"/>
          </p:cNvPicPr>
          <p:nvPr/>
        </p:nvPicPr>
        <p:blipFill>
          <a:blip r:embed="rId9"/>
          <a:stretch>
            <a:fillRect/>
          </a:stretch>
        </p:blipFill>
        <p:spPr>
          <a:xfrm>
            <a:off x="3263641" y="3999473"/>
            <a:ext cx="2616715" cy="289979"/>
          </a:xfrm>
          <a:prstGeom prst="rect">
            <a:avLst/>
          </a:prstGeom>
        </p:spPr>
      </p:pic>
    </p:spTree>
    <p:extLst>
      <p:ext uri="{BB962C8B-B14F-4D97-AF65-F5344CB8AC3E}">
        <p14:creationId xmlns:p14="http://schemas.microsoft.com/office/powerpoint/2010/main" val="162533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2/3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この波動方程式　　　　　　　　　　　　　　　　　　　　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5" name="図 4">
            <a:extLst>
              <a:ext uri="{FF2B5EF4-FFF2-40B4-BE49-F238E27FC236}">
                <a16:creationId xmlns:a16="http://schemas.microsoft.com/office/drawing/2014/main" id="{730AA2B6-5C11-C096-2B44-8C5FE993CBF7}"/>
              </a:ext>
            </a:extLst>
          </p:cNvPr>
          <p:cNvPicPr>
            <a:picLocks noChangeAspect="1"/>
          </p:cNvPicPr>
          <p:nvPr/>
        </p:nvPicPr>
        <p:blipFill>
          <a:blip r:embed="rId3"/>
          <a:stretch>
            <a:fillRect/>
          </a:stretch>
        </p:blipFill>
        <p:spPr>
          <a:xfrm>
            <a:off x="2798901" y="1263755"/>
            <a:ext cx="3546197" cy="539369"/>
          </a:xfrm>
          <a:prstGeom prst="rect">
            <a:avLst/>
          </a:prstGeom>
        </p:spPr>
      </p:pic>
      <p:pic>
        <p:nvPicPr>
          <p:cNvPr id="6" name="図 5">
            <a:extLst>
              <a:ext uri="{FF2B5EF4-FFF2-40B4-BE49-F238E27FC236}">
                <a16:creationId xmlns:a16="http://schemas.microsoft.com/office/drawing/2014/main" id="{4CA660C7-7437-0FD8-39A1-76122494A2AC}"/>
              </a:ext>
            </a:extLst>
          </p:cNvPr>
          <p:cNvPicPr>
            <a:picLocks noChangeAspect="1"/>
          </p:cNvPicPr>
          <p:nvPr/>
        </p:nvPicPr>
        <p:blipFill>
          <a:blip r:embed="rId4"/>
          <a:stretch>
            <a:fillRect/>
          </a:stretch>
        </p:blipFill>
        <p:spPr>
          <a:xfrm>
            <a:off x="628650" y="2091737"/>
            <a:ext cx="4623583" cy="452986"/>
          </a:xfrm>
          <a:prstGeom prst="rect">
            <a:avLst/>
          </a:prstGeom>
        </p:spPr>
      </p:pic>
      <p:pic>
        <p:nvPicPr>
          <p:cNvPr id="8" name="図 7">
            <a:extLst>
              <a:ext uri="{FF2B5EF4-FFF2-40B4-BE49-F238E27FC236}">
                <a16:creationId xmlns:a16="http://schemas.microsoft.com/office/drawing/2014/main" id="{4D28F5CF-CC5D-C900-D44F-E9FA677A8B54}"/>
              </a:ext>
            </a:extLst>
          </p:cNvPr>
          <p:cNvPicPr>
            <a:picLocks noChangeAspect="1"/>
          </p:cNvPicPr>
          <p:nvPr/>
        </p:nvPicPr>
        <p:blipFill>
          <a:blip r:embed="rId5"/>
          <a:stretch>
            <a:fillRect/>
          </a:stretch>
        </p:blipFill>
        <p:spPr>
          <a:xfrm>
            <a:off x="628650" y="2744000"/>
            <a:ext cx="7772400" cy="951309"/>
          </a:xfrm>
          <a:prstGeom prst="rect">
            <a:avLst/>
          </a:prstGeom>
        </p:spPr>
      </p:pic>
      <p:pic>
        <p:nvPicPr>
          <p:cNvPr id="10" name="図 9">
            <a:extLst>
              <a:ext uri="{FF2B5EF4-FFF2-40B4-BE49-F238E27FC236}">
                <a16:creationId xmlns:a16="http://schemas.microsoft.com/office/drawing/2014/main" id="{5A79DA06-FECC-1256-F4C0-831E9F615D07}"/>
              </a:ext>
            </a:extLst>
          </p:cNvPr>
          <p:cNvPicPr>
            <a:picLocks noChangeAspect="1"/>
          </p:cNvPicPr>
          <p:nvPr/>
        </p:nvPicPr>
        <p:blipFill>
          <a:blip r:embed="rId6"/>
          <a:stretch>
            <a:fillRect/>
          </a:stretch>
        </p:blipFill>
        <p:spPr>
          <a:xfrm>
            <a:off x="1870637" y="5594245"/>
            <a:ext cx="5616013" cy="852194"/>
          </a:xfrm>
          <a:prstGeom prst="rect">
            <a:avLst/>
          </a:prstGeom>
        </p:spPr>
      </p:pic>
      <p:pic>
        <p:nvPicPr>
          <p:cNvPr id="12" name="図 11">
            <a:extLst>
              <a:ext uri="{FF2B5EF4-FFF2-40B4-BE49-F238E27FC236}">
                <a16:creationId xmlns:a16="http://schemas.microsoft.com/office/drawing/2014/main" id="{95966FE4-F570-323D-F109-0DF40408F991}"/>
              </a:ext>
            </a:extLst>
          </p:cNvPr>
          <p:cNvPicPr>
            <a:picLocks noChangeAspect="1"/>
          </p:cNvPicPr>
          <p:nvPr/>
        </p:nvPicPr>
        <p:blipFill>
          <a:blip r:embed="rId7"/>
          <a:stretch>
            <a:fillRect/>
          </a:stretch>
        </p:blipFill>
        <p:spPr>
          <a:xfrm>
            <a:off x="628649" y="3797811"/>
            <a:ext cx="6876425" cy="1552228"/>
          </a:xfrm>
          <a:prstGeom prst="rect">
            <a:avLst/>
          </a:prstGeom>
        </p:spPr>
      </p:pic>
    </p:spTree>
    <p:extLst>
      <p:ext uri="{BB962C8B-B14F-4D97-AF65-F5344CB8AC3E}">
        <p14:creationId xmlns:p14="http://schemas.microsoft.com/office/powerpoint/2010/main" val="2294810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3/3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この関係を用いて　　　　　部分の式を考える。</a:t>
            </a:r>
            <a:r>
              <a:rPr lang="en-US" altLang="ja-JP" sz="1800" dirty="0"/>
              <a:t> </a:t>
            </a:r>
          </a:p>
          <a:p>
            <a:pPr marL="0" indent="0" eaLnBrk="0">
              <a:lnSpc>
                <a:spcPct val="150000"/>
              </a:lnSpc>
              <a:spcBef>
                <a:spcPts val="0"/>
              </a:spcBef>
              <a:buNone/>
            </a:pPr>
            <a:r>
              <a:rPr lang="ja-JP" altLang="en-US" sz="1800"/>
              <a:t>任意の計量について式が成り立つので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共偏微分</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pic>
        <p:nvPicPr>
          <p:cNvPr id="5" name="図 4">
            <a:extLst>
              <a:ext uri="{FF2B5EF4-FFF2-40B4-BE49-F238E27FC236}">
                <a16:creationId xmlns:a16="http://schemas.microsoft.com/office/drawing/2014/main" id="{B9A12DA1-F072-3E2E-04D0-2C29C3F24F53}"/>
              </a:ext>
            </a:extLst>
          </p:cNvPr>
          <p:cNvPicPr>
            <a:picLocks noChangeAspect="1"/>
          </p:cNvPicPr>
          <p:nvPr/>
        </p:nvPicPr>
        <p:blipFill>
          <a:blip r:embed="rId3"/>
          <a:stretch>
            <a:fillRect/>
          </a:stretch>
        </p:blipFill>
        <p:spPr>
          <a:xfrm>
            <a:off x="924120" y="1214510"/>
            <a:ext cx="1504559" cy="554676"/>
          </a:xfrm>
          <a:prstGeom prst="rect">
            <a:avLst/>
          </a:prstGeom>
        </p:spPr>
      </p:pic>
      <p:pic>
        <p:nvPicPr>
          <p:cNvPr id="8" name="図 7">
            <a:extLst>
              <a:ext uri="{FF2B5EF4-FFF2-40B4-BE49-F238E27FC236}">
                <a16:creationId xmlns:a16="http://schemas.microsoft.com/office/drawing/2014/main" id="{A3ADCA01-77C8-421B-B446-47579A3CB26D}"/>
              </a:ext>
            </a:extLst>
          </p:cNvPr>
          <p:cNvPicPr>
            <a:picLocks noChangeAspect="1"/>
          </p:cNvPicPr>
          <p:nvPr/>
        </p:nvPicPr>
        <p:blipFill>
          <a:blip r:embed="rId4"/>
          <a:stretch>
            <a:fillRect/>
          </a:stretch>
        </p:blipFill>
        <p:spPr>
          <a:xfrm>
            <a:off x="1772491" y="5243794"/>
            <a:ext cx="4169862" cy="3398963"/>
          </a:xfrm>
          <a:prstGeom prst="rect">
            <a:avLst/>
          </a:prstGeom>
        </p:spPr>
      </p:pic>
      <p:pic>
        <p:nvPicPr>
          <p:cNvPr id="12" name="図 11">
            <a:extLst>
              <a:ext uri="{FF2B5EF4-FFF2-40B4-BE49-F238E27FC236}">
                <a16:creationId xmlns:a16="http://schemas.microsoft.com/office/drawing/2014/main" id="{8BEA4A05-78FC-2D18-4FF6-CE9503071685}"/>
              </a:ext>
            </a:extLst>
          </p:cNvPr>
          <p:cNvPicPr>
            <a:picLocks noChangeAspect="1"/>
          </p:cNvPicPr>
          <p:nvPr/>
        </p:nvPicPr>
        <p:blipFill>
          <a:blip r:embed="rId5"/>
          <a:stretch>
            <a:fillRect/>
          </a:stretch>
        </p:blipFill>
        <p:spPr>
          <a:xfrm>
            <a:off x="4835037" y="1400639"/>
            <a:ext cx="637296" cy="248849"/>
          </a:xfrm>
          <a:prstGeom prst="rect">
            <a:avLst/>
          </a:prstGeom>
        </p:spPr>
      </p:pic>
      <p:pic>
        <p:nvPicPr>
          <p:cNvPr id="13" name="図 12">
            <a:extLst>
              <a:ext uri="{FF2B5EF4-FFF2-40B4-BE49-F238E27FC236}">
                <a16:creationId xmlns:a16="http://schemas.microsoft.com/office/drawing/2014/main" id="{F5260630-4D12-DC2C-1DAD-C98CF3FF55E2}"/>
              </a:ext>
            </a:extLst>
          </p:cNvPr>
          <p:cNvPicPr>
            <a:picLocks noChangeAspect="1"/>
          </p:cNvPicPr>
          <p:nvPr/>
        </p:nvPicPr>
        <p:blipFill>
          <a:blip r:embed="rId6"/>
          <a:stretch>
            <a:fillRect/>
          </a:stretch>
        </p:blipFill>
        <p:spPr>
          <a:xfrm>
            <a:off x="924120" y="2221016"/>
            <a:ext cx="2479463" cy="1646030"/>
          </a:xfrm>
          <a:prstGeom prst="rect">
            <a:avLst/>
          </a:prstGeom>
        </p:spPr>
      </p:pic>
      <p:pic>
        <p:nvPicPr>
          <p:cNvPr id="14" name="図 13">
            <a:extLst>
              <a:ext uri="{FF2B5EF4-FFF2-40B4-BE49-F238E27FC236}">
                <a16:creationId xmlns:a16="http://schemas.microsoft.com/office/drawing/2014/main" id="{75B8B936-9484-7FA9-70D4-AAC0C1BF83E7}"/>
              </a:ext>
            </a:extLst>
          </p:cNvPr>
          <p:cNvPicPr>
            <a:picLocks noChangeAspect="1"/>
          </p:cNvPicPr>
          <p:nvPr/>
        </p:nvPicPr>
        <p:blipFill>
          <a:blip r:embed="rId7"/>
          <a:stretch>
            <a:fillRect/>
          </a:stretch>
        </p:blipFill>
        <p:spPr>
          <a:xfrm>
            <a:off x="2037618" y="4023510"/>
            <a:ext cx="5064369" cy="590732"/>
          </a:xfrm>
          <a:prstGeom prst="rect">
            <a:avLst/>
          </a:prstGeom>
        </p:spPr>
      </p:pic>
    </p:spTree>
    <p:extLst>
      <p:ext uri="{BB962C8B-B14F-4D97-AF65-F5344CB8AC3E}">
        <p14:creationId xmlns:p14="http://schemas.microsoft.com/office/powerpoint/2010/main" val="1826479327"/>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45861</TotalTime>
  <Words>1192</Words>
  <Application>Microsoft Macintosh PowerPoint</Application>
  <PresentationFormat>画面に合わせる (4:3)</PresentationFormat>
  <Paragraphs>249</Paragraphs>
  <Slides>32</Slides>
  <Notes>26</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32</vt:i4>
      </vt:variant>
    </vt:vector>
  </HeadingPairs>
  <TitlesOfParts>
    <vt:vector size="37" baseType="lpstr">
      <vt:lpstr>Hiragino Kaku Gothic Std W8</vt:lpstr>
      <vt:lpstr>游ゴシック</vt:lpstr>
      <vt:lpstr>Aptos</vt:lpstr>
      <vt:lpstr>Arial</vt:lpstr>
      <vt:lpstr>Office テーマ</vt:lpstr>
      <vt:lpstr>ブラックホールを回る 薄い降着円盤の作る像. details version.</vt:lpstr>
      <vt:lpstr>導入</vt:lpstr>
      <vt:lpstr>目次</vt:lpstr>
      <vt:lpstr>光の軌道を考えるための準備</vt:lpstr>
      <vt:lpstr>光の軌道を計算するのに必要な知識</vt:lpstr>
      <vt:lpstr>シュバルツシルト時空</vt:lpstr>
      <vt:lpstr>null測地線方程式（1/3）</vt:lpstr>
      <vt:lpstr>null測地線方程式（2/3）</vt:lpstr>
      <vt:lpstr>null測地線方程式（3/3）</vt:lpstr>
      <vt:lpstr>ブラックホール付近での 光の軌道</vt:lpstr>
      <vt:lpstr>光の軌道を表す微分方程式</vt:lpstr>
      <vt:lpstr>有効ポテンシャルと運動可能領域</vt:lpstr>
      <vt:lpstr>有効ポテンシャルによる軌道の分類</vt:lpstr>
      <vt:lpstr>微分方程式の変形</vt:lpstr>
      <vt:lpstr>最近接点から無限遠までの角度</vt:lpstr>
      <vt:lpstr>光の周回数と衝突係数（1/2）</vt:lpstr>
      <vt:lpstr>光の周回数と衝突係数（2/2）</vt:lpstr>
      <vt:lpstr>薄い降着円盤の作る像</vt:lpstr>
      <vt:lpstr>状況設定</vt:lpstr>
      <vt:lpstr>円盤のある点を通る軌道の散乱角</vt:lpstr>
      <vt:lpstr>積分の計算</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727</cp:revision>
  <dcterms:created xsi:type="dcterms:W3CDTF">2024-07-01T13:42:07Z</dcterms:created>
  <dcterms:modified xsi:type="dcterms:W3CDTF">2024-10-30T06:26:55Z</dcterms:modified>
</cp:coreProperties>
</file>

<file path=docProps/thumbnail.jpeg>
</file>